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6" r:id="rId3"/>
    <p:sldId id="276" r:id="rId4"/>
    <p:sldId id="273" r:id="rId5"/>
    <p:sldId id="339" r:id="rId6"/>
    <p:sldId id="321" r:id="rId7"/>
    <p:sldId id="326" r:id="rId8"/>
    <p:sldId id="325" r:id="rId9"/>
    <p:sldId id="324" r:id="rId10"/>
    <p:sldId id="323" r:id="rId11"/>
    <p:sldId id="380" r:id="rId12"/>
    <p:sldId id="381" r:id="rId13"/>
    <p:sldId id="347" r:id="rId14"/>
    <p:sldId id="348" r:id="rId15"/>
    <p:sldId id="374" r:id="rId16"/>
    <p:sldId id="289" r:id="rId17"/>
    <p:sldId id="315" r:id="rId18"/>
    <p:sldId id="316" r:id="rId19"/>
    <p:sldId id="318" r:id="rId20"/>
    <p:sldId id="317" r:id="rId21"/>
    <p:sldId id="285" r:id="rId22"/>
    <p:sldId id="327" r:id="rId23"/>
    <p:sldId id="328" r:id="rId24"/>
    <p:sldId id="353" r:id="rId25"/>
    <p:sldId id="354" r:id="rId26"/>
    <p:sldId id="355" r:id="rId27"/>
    <p:sldId id="340" r:id="rId28"/>
    <p:sldId id="344" r:id="rId29"/>
    <p:sldId id="342" r:id="rId30"/>
    <p:sldId id="365" r:id="rId31"/>
    <p:sldId id="366" r:id="rId32"/>
    <p:sldId id="367" r:id="rId33"/>
    <p:sldId id="351" r:id="rId34"/>
    <p:sldId id="352" r:id="rId35"/>
    <p:sldId id="363" r:id="rId36"/>
    <p:sldId id="364" r:id="rId37"/>
    <p:sldId id="375" r:id="rId38"/>
    <p:sldId id="359" r:id="rId39"/>
    <p:sldId id="357" r:id="rId40"/>
    <p:sldId id="358" r:id="rId41"/>
    <p:sldId id="360" r:id="rId42"/>
    <p:sldId id="329" r:id="rId43"/>
    <p:sldId id="294" r:id="rId44"/>
    <p:sldId id="295" r:id="rId45"/>
    <p:sldId id="332" r:id="rId46"/>
    <p:sldId id="368" r:id="rId47"/>
    <p:sldId id="393" r:id="rId48"/>
    <p:sldId id="387" r:id="rId49"/>
    <p:sldId id="388" r:id="rId50"/>
    <p:sldId id="390" r:id="rId51"/>
    <p:sldId id="389" r:id="rId52"/>
    <p:sldId id="392" r:id="rId53"/>
    <p:sldId id="391" r:id="rId54"/>
    <p:sldId id="384" r:id="rId55"/>
    <p:sldId id="385" r:id="rId56"/>
    <p:sldId id="275" r:id="rId57"/>
    <p:sldId id="369" r:id="rId58"/>
    <p:sldId id="334" r:id="rId59"/>
    <p:sldId id="376" r:id="rId60"/>
    <p:sldId id="370" r:id="rId61"/>
    <p:sldId id="378" r:id="rId62"/>
    <p:sldId id="379" r:id="rId63"/>
    <p:sldId id="371" r:id="rId64"/>
    <p:sldId id="372" r:id="rId65"/>
    <p:sldId id="373" r:id="rId66"/>
    <p:sldId id="386" r:id="rId67"/>
  </p:sldIdLst>
  <p:sldSz cx="12192000" cy="6858000"/>
  <p:notesSz cx="6742113" cy="98726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EDF5F3"/>
    <a:srgbClr val="F3F8F4"/>
    <a:srgbClr val="FEFFF5"/>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28" autoAdjust="0"/>
    <p:restoredTop sz="94434" autoAdjust="0"/>
  </p:normalViewPr>
  <p:slideViewPr>
    <p:cSldViewPr snapToGrid="0">
      <p:cViewPr varScale="1">
        <p:scale>
          <a:sx n="82" d="100"/>
          <a:sy n="82" d="100"/>
        </p:scale>
        <p:origin x="1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1479550" y="1962385"/>
            <a:ext cx="9232900" cy="1268412"/>
          </a:xfrm>
        </p:spPr>
        <p:txBody>
          <a:bodyPr anchor="b">
            <a:normAutofit/>
          </a:bodyPr>
          <a:lstStyle>
            <a:lvl1pPr algn="ctr">
              <a:defRPr sz="3200" baseline="0">
                <a:solidFill>
                  <a:srgbClr val="8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r>
              <a:rPr lang="lv-LV" sz="2400" dirty="0" smtClean="0"/>
              <a:t>LATVIJAS SIMTGADES TĒMAS </a:t>
            </a:r>
            <a:br>
              <a:rPr lang="lv-LV" sz="2400" dirty="0" smtClean="0"/>
            </a:br>
            <a:r>
              <a:rPr lang="lv-LV" sz="2400" dirty="0" smtClean="0"/>
              <a:t>AKTUALIZĒSANA IZGLĪTĪBAS PROCESĀ</a:t>
            </a:r>
            <a:br>
              <a:rPr lang="lv-LV" sz="2400" dirty="0" smtClean="0"/>
            </a:br>
            <a:endParaRPr lang="ru-RU" dirty="0"/>
          </a:p>
        </p:txBody>
      </p:sp>
      <p:sp>
        <p:nvSpPr>
          <p:cNvPr id="3" name="Подзаголовок 2"/>
          <p:cNvSpPr>
            <a:spLocks noGrp="1"/>
          </p:cNvSpPr>
          <p:nvPr>
            <p:ph type="subTitle" idx="1" hasCustomPrompt="1"/>
          </p:nvPr>
        </p:nvSpPr>
        <p:spPr>
          <a:xfrm>
            <a:off x="1479550" y="4239654"/>
            <a:ext cx="9144000" cy="1655762"/>
          </a:xfrm>
        </p:spPr>
        <p:txBody>
          <a:bodyPr>
            <a:normAutofit/>
          </a:bodyPr>
          <a:lstStyle>
            <a:lvl1pPr marL="0" indent="0" algn="ctr">
              <a:buNone/>
              <a:defRPr sz="2800" b="1">
                <a:solidFill>
                  <a:srgbClr val="80000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smtClean="0"/>
              <a:t>PROJEKTS</a:t>
            </a:r>
          </a:p>
          <a:p>
            <a:r>
              <a:rPr lang="lv-LV" dirty="0" smtClean="0"/>
              <a:t>«MŪSU LATVIU VEIDOJAM MĒS»</a:t>
            </a:r>
            <a:endParaRPr lang="ru-RU" dirty="0"/>
          </a:p>
        </p:txBody>
      </p:sp>
      <p:sp>
        <p:nvSpPr>
          <p:cNvPr id="4" name="Дата 3"/>
          <p:cNvSpPr>
            <a:spLocks noGrp="1"/>
          </p:cNvSpPr>
          <p:nvPr>
            <p:ph type="dt" sz="half" idx="10"/>
          </p:nvPr>
        </p:nvSpPr>
        <p:spPr/>
        <p:txBody>
          <a:bodyPr/>
          <a:lstStyle/>
          <a:p>
            <a:fld id="{D3AC25EE-3D6C-4411-8415-80E2400D659D}" type="datetimeFigureOut">
              <a:rPr lang="ru-RU" smtClean="0"/>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172528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AC25EE-3D6C-4411-8415-80E2400D659D}" type="datetimeFigureOut">
              <a:rPr lang="ru-RU" smtClean="0"/>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72520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AC25EE-3D6C-4411-8415-80E2400D659D}" type="datetimeFigureOut">
              <a:rPr lang="ru-RU" smtClean="0"/>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247429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3AC25EE-3D6C-4411-8415-80E2400D659D}" type="datetimeFigureOut">
              <a:rPr lang="ru-RU" smtClean="0"/>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1513947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AC25EE-3D6C-4411-8415-80E2400D659D}" type="datetimeFigureOut">
              <a:rPr lang="ru-RU" smtClean="0"/>
              <a:t>27.04.2018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2035740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3AC25EE-3D6C-4411-8415-80E2400D659D}" type="datetimeFigureOut">
              <a:rPr lang="ru-RU" smtClean="0"/>
              <a:t>27.04.2018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368890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3AC25EE-3D6C-4411-8415-80E2400D659D}" type="datetimeFigureOut">
              <a:rPr lang="ru-RU" smtClean="0"/>
              <a:t>27.04.2018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205131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3AC25EE-3D6C-4411-8415-80E2400D659D}" type="datetimeFigureOut">
              <a:rPr lang="ru-RU" smtClean="0"/>
              <a:t>27.04.2018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87249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AC25EE-3D6C-4411-8415-80E2400D659D}" type="datetimeFigureOut">
              <a:rPr lang="ru-RU" smtClean="0"/>
              <a:t>27.04.2018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154348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AC25EE-3D6C-4411-8415-80E2400D659D}" type="datetimeFigureOut">
              <a:rPr lang="ru-RU" smtClean="0"/>
              <a:t>27.04.2018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254004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3AC25EE-3D6C-4411-8415-80E2400D659D}" type="datetimeFigureOut">
              <a:rPr lang="ru-RU" smtClean="0"/>
              <a:t>27.04.2018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B95D16-2631-4268-8DCA-F1AF78D81C54}" type="slidenum">
              <a:rPr lang="ru-RU" smtClean="0"/>
              <a:t>‹#›</a:t>
            </a:fld>
            <a:endParaRPr lang="ru-RU"/>
          </a:p>
        </p:txBody>
      </p:sp>
    </p:spTree>
    <p:extLst>
      <p:ext uri="{BB962C8B-B14F-4D97-AF65-F5344CB8AC3E}">
        <p14:creationId xmlns:p14="http://schemas.microsoft.com/office/powerpoint/2010/main" val="14353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C25EE-3D6C-4411-8415-80E2400D659D}" type="datetimeFigureOut">
              <a:rPr lang="ru-RU" smtClean="0"/>
              <a:t>27.04.2018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95D16-2631-4268-8DCA-F1AF78D81C54}" type="slidenum">
              <a:rPr lang="ru-RU" smtClean="0"/>
              <a:t>‹#›</a:t>
            </a:fld>
            <a:endParaRPr lang="ru-RU"/>
          </a:p>
        </p:txBody>
      </p:sp>
    </p:spTree>
    <p:extLst>
      <p:ext uri="{BB962C8B-B14F-4D97-AF65-F5344CB8AC3E}">
        <p14:creationId xmlns:p14="http://schemas.microsoft.com/office/powerpoint/2010/main" val="2553025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4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5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5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6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4.jpeg"/></Relationships>
</file>

<file path=ppt/slides/_rels/slide6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6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6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65.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gradFill>
            <a:gsLst>
              <a:gs pos="0">
                <a:srgbClr val="EDF5F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lv-LV" sz="3200" dirty="0" smtClean="0">
                <a:solidFill>
                  <a:srgbClr val="800000"/>
                </a:solidFill>
                <a:effectLst>
                  <a:outerShdw blurRad="38100" dist="38100" dir="2700000" algn="tl">
                    <a:srgbClr val="000000">
                      <a:alpha val="43137"/>
                    </a:srgbClr>
                  </a:outerShdw>
                </a:effectLst>
                <a:latin typeface="Comic Sans MS" panose="030F0702030302020204" pitchFamily="66" charset="0"/>
              </a:rPr>
              <a:t>LATVIJAS SIMTGADES TĒMAS AKTUALIZĒŠANA</a:t>
            </a:r>
            <a:br>
              <a:rPr lang="lv-LV" sz="3200" dirty="0" smtClean="0">
                <a:solidFill>
                  <a:srgbClr val="800000"/>
                </a:solidFill>
                <a:effectLst>
                  <a:outerShdw blurRad="38100" dist="38100" dir="2700000" algn="tl">
                    <a:srgbClr val="000000">
                      <a:alpha val="43137"/>
                    </a:srgbClr>
                  </a:outerShdw>
                </a:effectLst>
                <a:latin typeface="Comic Sans MS" panose="030F0702030302020204" pitchFamily="66" charset="0"/>
              </a:rPr>
            </a:br>
            <a:r>
              <a:rPr lang="lv-LV" sz="3200" dirty="0" smtClean="0">
                <a:solidFill>
                  <a:srgbClr val="800000"/>
                </a:solidFill>
                <a:effectLst>
                  <a:outerShdw blurRad="38100" dist="38100" dir="2700000" algn="tl">
                    <a:srgbClr val="000000">
                      <a:alpha val="43137"/>
                    </a:srgbClr>
                  </a:outerShdw>
                </a:effectLst>
                <a:latin typeface="Comic Sans MS" panose="030F0702030302020204" pitchFamily="66" charset="0"/>
              </a:rPr>
              <a:t>IZGLĪTĪBAS PROCESĀ</a:t>
            </a:r>
            <a:endParaRPr lang="ru-RU" sz="3200" dirty="0">
              <a:solidFill>
                <a:srgbClr val="800000"/>
              </a:solidFill>
              <a:effectLst>
                <a:outerShdw blurRad="38100" dist="38100" dir="2700000" algn="tl">
                  <a:srgbClr val="000000">
                    <a:alpha val="43137"/>
                  </a:srgbClr>
                </a:outerShdw>
              </a:effectLst>
              <a:latin typeface="Comic Sans MS" panose="030F0702030302020204" pitchFamily="66" charset="0"/>
            </a:endParaRPr>
          </a:p>
        </p:txBody>
      </p:sp>
      <p:sp>
        <p:nvSpPr>
          <p:cNvPr id="3" name="Объект 2"/>
          <p:cNvSpPr>
            <a:spLocks noGrp="1"/>
          </p:cNvSpPr>
          <p:nvPr>
            <p:ph idx="1"/>
          </p:nvPr>
        </p:nvSpPr>
        <p:spPr>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buNone/>
            </a:pPr>
            <a:r>
              <a:rPr lang="lv-LV" dirty="0" smtClean="0">
                <a:solidFill>
                  <a:schemeClr val="bg1"/>
                </a:solidFill>
                <a:latin typeface="Comic Sans MS" panose="030F0702030302020204" pitchFamily="66" charset="0"/>
              </a:rPr>
              <a:t>                     PROJEKTS </a:t>
            </a:r>
          </a:p>
          <a:p>
            <a:pPr marL="0" indent="0">
              <a:buNone/>
            </a:pPr>
            <a:r>
              <a:rPr lang="lv-LV" smtClean="0">
                <a:solidFill>
                  <a:schemeClr val="bg1"/>
                </a:solidFill>
                <a:latin typeface="Comic Sans MS" panose="030F0702030302020204" pitchFamily="66" charset="0"/>
              </a:rPr>
              <a:t>«  »</a:t>
            </a:r>
            <a:r>
              <a:rPr lang="lv-LV" dirty="0" smtClean="0">
                <a:solidFill>
                  <a:schemeClr val="bg1"/>
                </a:solidFill>
                <a:latin typeface="Comic Sans MS" panose="030F0702030302020204" pitchFamily="66" charset="0"/>
              </a:rPr>
              <a:t>MŪSU LATVIJU VEIDOJAM MĒS»</a:t>
            </a:r>
            <a:endParaRPr lang="ru-RU" dirty="0">
              <a:solidFill>
                <a:schemeClr val="bg1"/>
              </a:solidFill>
              <a:latin typeface="Comic Sans MS" panose="030F0702030302020204" pitchFamily="66" charset="0"/>
            </a:endParaRPr>
          </a:p>
        </p:txBody>
      </p:sp>
      <p:sp>
        <p:nvSpPr>
          <p:cNvPr id="4" name="TextBox 3"/>
          <p:cNvSpPr txBox="1"/>
          <p:nvPr/>
        </p:nvSpPr>
        <p:spPr>
          <a:xfrm>
            <a:off x="3327817" y="6311900"/>
            <a:ext cx="8394491" cy="369332"/>
          </a:xfrm>
          <a:prstGeom prst="rect">
            <a:avLst/>
          </a:prstGeom>
          <a:noFill/>
          <a:scene3d>
            <a:camera prst="orthographicFront"/>
            <a:lightRig rig="threePt" dir="t"/>
          </a:scene3d>
          <a:sp3d>
            <a:bevelT prst="relaxedInset"/>
          </a:sp3d>
        </p:spPr>
        <p:txBody>
          <a:bodyPr wrap="square" rtlCol="0">
            <a:spAutoFit/>
          </a:bodyPr>
          <a:lstStyle/>
          <a:p>
            <a:r>
              <a:rPr lang="lv-LV" dirty="0" smtClean="0"/>
              <a:t>                                             </a:t>
            </a:r>
            <a:r>
              <a:rPr lang="lv-LV" b="1" dirty="0" smtClean="0">
                <a:solidFill>
                  <a:srgbClr val="800000"/>
                </a:solidFill>
                <a:latin typeface="Comic Sans MS" panose="030F0702030302020204" pitchFamily="66" charset="0"/>
                <a:cs typeface="Times New Roman" panose="02020603050405020304" pitchFamily="18" charset="0"/>
              </a:rPr>
              <a:t>Daugavpils pilsētas 12.pirmsskolas izglītības iestāde</a:t>
            </a:r>
            <a:endParaRPr lang="ru-RU" b="1" dirty="0">
              <a:solidFill>
                <a:srgbClr val="800000"/>
              </a:solidFill>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2678486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11111" b="5300"/>
          <a:stretch/>
        </p:blipFill>
        <p:spPr>
          <a:xfrm>
            <a:off x="2913185" y="234462"/>
            <a:ext cx="4515900" cy="377483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t="5299" b="5641"/>
          <a:stretch/>
        </p:blipFill>
        <p:spPr>
          <a:xfrm>
            <a:off x="7562494" y="2567353"/>
            <a:ext cx="4514960" cy="40210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23479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r="6239" b="12308"/>
          <a:stretch/>
        </p:blipFill>
        <p:spPr>
          <a:xfrm>
            <a:off x="2889738" y="167542"/>
            <a:ext cx="4671646" cy="4369287"/>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val="0"/>
              </a:ext>
            </a:extLst>
          </a:blip>
          <a:srcRect l="5726" r="5385" b="12308"/>
          <a:stretch/>
        </p:blipFill>
        <p:spPr>
          <a:xfrm>
            <a:off x="7671346" y="2352185"/>
            <a:ext cx="4360985" cy="4302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6357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b="13333"/>
          <a:stretch/>
        </p:blipFill>
        <p:spPr>
          <a:xfrm>
            <a:off x="2864065" y="117231"/>
            <a:ext cx="4601308" cy="3987800"/>
          </a:xfrm>
          <a:prstGeom prst="roundRect">
            <a:avLst>
              <a:gd name="adj" fmla="val 16667"/>
            </a:avLst>
          </a:prstGeom>
          <a:ln>
            <a:noFill/>
          </a:ln>
          <a:effectLst>
            <a:outerShdw blurRad="76200" dist="38100" dir="7800000" algn="tl" rotWithShape="0">
              <a:srgbClr val="000000">
                <a:alpha val="40000"/>
              </a:srgbClr>
            </a:outerShdw>
            <a:reflection blurRad="6350" stA="50000" endA="300" endPos="38500" dist="508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l="4188" r="6239" b="15214"/>
          <a:stretch/>
        </p:blipFill>
        <p:spPr>
          <a:xfrm>
            <a:off x="7549662" y="2390879"/>
            <a:ext cx="4595448" cy="43498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296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fontScale="90000"/>
          </a:bodyPr>
          <a:lstStyle/>
          <a:p>
            <a:pPr algn="ctr"/>
            <a:r>
              <a:rPr lang="lv-LV" sz="3600" dirty="0">
                <a:latin typeface="Comic Sans MS" panose="030F0702030302020204" pitchFamily="66" charset="0"/>
                <a:cs typeface="Times New Roman" panose="02020603050405020304" pitchFamily="18" charset="0"/>
              </a:rPr>
              <a:t>L</a:t>
            </a:r>
            <a:r>
              <a:rPr lang="lv-LV" sz="3600" dirty="0" smtClean="0">
                <a:latin typeface="Comic Sans MS" panose="030F0702030302020204" pitchFamily="66" charset="0"/>
                <a:cs typeface="Times New Roman" panose="02020603050405020304" pitchFamily="18" charset="0"/>
              </a:rPr>
              <a:t>atviešu tautas deju pulciņa «Ritenītis» dalībnieki apguva jaunus dejas soļus,  sagatavoja 2 dejas: «Sudmaliņas» un «</a:t>
            </a:r>
            <a:r>
              <a:rPr lang="lv-LV" sz="3600" dirty="0" err="1" smtClean="0">
                <a:latin typeface="Comic Sans MS" panose="030F0702030302020204" pitchFamily="66" charset="0"/>
                <a:cs typeface="Times New Roman" panose="02020603050405020304" pitchFamily="18" charset="0"/>
              </a:rPr>
              <a:t>Plaukstiņpolka</a:t>
            </a:r>
            <a:r>
              <a:rPr lang="lv-LV" sz="3600" dirty="0" smtClean="0">
                <a:latin typeface="Comic Sans MS" panose="030F0702030302020204" pitchFamily="66" charset="0"/>
                <a:cs typeface="Times New Roman" panose="02020603050405020304" pitchFamily="18" charset="0"/>
              </a:rPr>
              <a:t>», kā arī latviešu tautas rotaļu «</a:t>
            </a:r>
            <a:r>
              <a:rPr lang="lv-LV" sz="3600" dirty="0" err="1" smtClean="0">
                <a:latin typeface="Comic Sans MS" panose="030F0702030302020204" pitchFamily="66" charset="0"/>
                <a:cs typeface="Times New Roman" panose="02020603050405020304" pitchFamily="18" charset="0"/>
              </a:rPr>
              <a:t>Trādirīdi</a:t>
            </a:r>
            <a:r>
              <a:rPr lang="lv-LV" sz="3600" dirty="0" smtClean="0">
                <a:latin typeface="Comic Sans MS" panose="030F0702030302020204" pitchFamily="66" charset="0"/>
                <a:cs typeface="Times New Roman" panose="02020603050405020304" pitchFamily="18" charset="0"/>
              </a:rPr>
              <a:t>».</a:t>
            </a:r>
            <a:br>
              <a:rPr lang="lv-LV" sz="3600" dirty="0" smtClean="0">
                <a:latin typeface="Comic Sans MS" panose="030F0702030302020204" pitchFamily="66" charset="0"/>
                <a:cs typeface="Times New Roman" panose="02020603050405020304" pitchFamily="18" charset="0"/>
              </a:rPr>
            </a:br>
            <a:r>
              <a:rPr lang="lv-LV" sz="3600" dirty="0" smtClean="0">
                <a:latin typeface="Comic Sans MS" panose="030F0702030302020204" pitchFamily="66" charset="0"/>
                <a:cs typeface="Times New Roman" panose="02020603050405020304" pitchFamily="18" charset="0"/>
              </a:rPr>
              <a:t>Darbojoties pulciņā, </a:t>
            </a:r>
            <a:br>
              <a:rPr lang="lv-LV" sz="3600" dirty="0" smtClean="0">
                <a:latin typeface="Comic Sans MS" panose="030F0702030302020204" pitchFamily="66" charset="0"/>
                <a:cs typeface="Times New Roman" panose="02020603050405020304" pitchFamily="18" charset="0"/>
              </a:rPr>
            </a:br>
            <a:r>
              <a:rPr lang="lv-LV" sz="3600" dirty="0" smtClean="0">
                <a:latin typeface="Comic Sans MS" panose="030F0702030302020204" pitchFamily="66" charset="0"/>
                <a:cs typeface="Times New Roman" panose="02020603050405020304" pitchFamily="18" charset="0"/>
              </a:rPr>
              <a:t>bērniem ir lieliska iespēja</a:t>
            </a:r>
            <a:br>
              <a:rPr lang="lv-LV" sz="3600" dirty="0" smtClean="0">
                <a:latin typeface="Comic Sans MS" panose="030F0702030302020204" pitchFamily="66" charset="0"/>
                <a:cs typeface="Times New Roman" panose="02020603050405020304" pitchFamily="18" charset="0"/>
              </a:rPr>
            </a:br>
            <a:r>
              <a:rPr lang="lv-LV" sz="3600" dirty="0" smtClean="0">
                <a:latin typeface="Comic Sans MS" panose="030F0702030302020204" pitchFamily="66" charset="0"/>
                <a:cs typeface="Times New Roman" panose="02020603050405020304" pitchFamily="18" charset="0"/>
              </a:rPr>
              <a:t> </a:t>
            </a:r>
            <a:r>
              <a:rPr lang="lv-LV" sz="3600" dirty="0">
                <a:latin typeface="Comic Sans MS" panose="030F0702030302020204" pitchFamily="66" charset="0"/>
                <a:cs typeface="Times New Roman" panose="02020603050405020304" pitchFamily="18" charset="0"/>
              </a:rPr>
              <a:t>apgūt  latviešu tautas deju prasmi un uzstāties </a:t>
            </a:r>
            <a:r>
              <a:rPr lang="lv-LV" sz="3600" dirty="0" smtClean="0">
                <a:latin typeface="Comic Sans MS" panose="030F0702030302020204" pitchFamily="66" charset="0"/>
                <a:cs typeface="Times New Roman" panose="02020603050405020304" pitchFamily="18" charset="0"/>
              </a:rPr>
              <a:t>gadskārtu svētku </a:t>
            </a:r>
            <a:r>
              <a:rPr lang="lv-LV" sz="3600" dirty="0">
                <a:latin typeface="Comic Sans MS" panose="030F0702030302020204" pitchFamily="66" charset="0"/>
                <a:cs typeface="Times New Roman" panose="02020603050405020304" pitchFamily="18" charset="0"/>
              </a:rPr>
              <a:t>pasākumu, izpriecu un tematisko pasākumu laikā. Tādējādi </a:t>
            </a:r>
            <a:r>
              <a:rPr lang="lv-LV" sz="3600" dirty="0" smtClean="0">
                <a:latin typeface="Comic Sans MS" panose="030F0702030302020204" pitchFamily="66" charset="0"/>
                <a:cs typeface="Times New Roman" panose="02020603050405020304" pitchFamily="18" charset="0"/>
              </a:rPr>
              <a:t>veicinot dejas, </a:t>
            </a:r>
            <a:r>
              <a:rPr lang="lv-LV" sz="3600" dirty="0">
                <a:latin typeface="Comic Sans MS" panose="030F0702030302020204" pitchFamily="66" charset="0"/>
                <a:cs typeface="Times New Roman" panose="02020603050405020304" pitchFamily="18" charset="0"/>
              </a:rPr>
              <a:t>kā nacionālās kultūras </a:t>
            </a:r>
            <a:r>
              <a:rPr lang="lv-LV" sz="3600" dirty="0" smtClean="0">
                <a:latin typeface="Comic Sans MS" panose="030F0702030302020204" pitchFamily="66" charset="0"/>
                <a:cs typeface="Times New Roman" panose="02020603050405020304" pitchFamily="18" charset="0"/>
              </a:rPr>
              <a:t>vērtības saglabāšanu.</a:t>
            </a:r>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Tree>
    <p:extLst>
      <p:ext uri="{BB962C8B-B14F-4D97-AF65-F5344CB8AC3E}">
        <p14:creationId xmlns:p14="http://schemas.microsoft.com/office/powerpoint/2010/main" val="696177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5129" r="27564" b="16068"/>
          <a:stretch/>
        </p:blipFill>
        <p:spPr>
          <a:xfrm>
            <a:off x="2832745" y="128953"/>
            <a:ext cx="4324550" cy="404448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l="8718" t="35555" r="25385"/>
          <a:stretch/>
        </p:blipFill>
        <p:spPr>
          <a:xfrm>
            <a:off x="7326923" y="3112250"/>
            <a:ext cx="4771292" cy="34995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630174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2308" t="28205" r="2565"/>
          <a:stretch/>
        </p:blipFill>
        <p:spPr>
          <a:xfrm>
            <a:off x="6821002" y="3587348"/>
            <a:ext cx="5270891" cy="2983523"/>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val="0"/>
              </a:ext>
            </a:extLst>
          </a:blip>
          <a:srcRect l="17051" t="21025" r="14103" b="2735"/>
          <a:stretch/>
        </p:blipFill>
        <p:spPr>
          <a:xfrm>
            <a:off x="2908092" y="122831"/>
            <a:ext cx="4244714" cy="3525405"/>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38515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2604541" y="122831"/>
            <a:ext cx="4206567" cy="6555641"/>
          </a:xfrm>
          <a:prstGeom prst="rect">
            <a:avLst/>
          </a:prstGeom>
        </p:spPr>
        <p:txBody>
          <a:bodyPr wrap="square">
            <a:spAutoFit/>
          </a:bodyPr>
          <a:lstStyle/>
          <a:p>
            <a:pPr algn="ctr"/>
            <a:r>
              <a:rPr lang="lv-LV" sz="3600" dirty="0">
                <a:solidFill>
                  <a:prstClr val="black"/>
                </a:solidFill>
                <a:latin typeface="Times New Roman" panose="02020603050405020304" pitchFamily="18" charset="0"/>
                <a:ea typeface="+mj-ea"/>
                <a:cs typeface="Times New Roman" panose="02020603050405020304" pitchFamily="18" charset="0"/>
              </a:rPr>
              <a:t> </a:t>
            </a:r>
            <a:r>
              <a:rPr lang="lv-LV" sz="3200" dirty="0" smtClean="0">
                <a:solidFill>
                  <a:prstClr val="black"/>
                </a:solidFill>
                <a:latin typeface="Comic Sans MS" panose="030F0702030302020204" pitchFamily="66" charset="0"/>
                <a:ea typeface="+mj-ea"/>
                <a:cs typeface="Times New Roman" panose="02020603050405020304" pitchFamily="18" charset="0"/>
              </a:rPr>
              <a:t>Mācību ekskursija uz Latviešu </a:t>
            </a:r>
            <a:r>
              <a:rPr lang="lv-LV" sz="3200" dirty="0">
                <a:solidFill>
                  <a:prstClr val="black"/>
                </a:solidFill>
                <a:latin typeface="Comic Sans MS" panose="030F0702030302020204" pitchFamily="66" charset="0"/>
                <a:ea typeface="+mj-ea"/>
                <a:cs typeface="Times New Roman" panose="02020603050405020304" pitchFamily="18" charset="0"/>
              </a:rPr>
              <a:t>kultūras centra cimdu izstādi </a:t>
            </a:r>
            <a:endParaRPr lang="lv-LV" sz="3200" dirty="0" smtClean="0">
              <a:solidFill>
                <a:prstClr val="black"/>
              </a:solidFill>
              <a:latin typeface="Comic Sans MS" panose="030F0702030302020204" pitchFamily="66" charset="0"/>
              <a:ea typeface="+mj-ea"/>
              <a:cs typeface="Times New Roman" panose="02020603050405020304" pitchFamily="18" charset="0"/>
            </a:endParaRPr>
          </a:p>
          <a:p>
            <a:pPr algn="ctr"/>
            <a:r>
              <a:rPr lang="lv-LV" sz="3200" dirty="0" smtClean="0">
                <a:solidFill>
                  <a:prstClr val="black"/>
                </a:solidFill>
                <a:latin typeface="Comic Sans MS" panose="030F0702030302020204" pitchFamily="66" charset="0"/>
                <a:ea typeface="+mj-ea"/>
                <a:cs typeface="Times New Roman" panose="02020603050405020304" pitchFamily="18" charset="0"/>
              </a:rPr>
              <a:t>« </a:t>
            </a:r>
            <a:r>
              <a:rPr lang="lv-LV" sz="3200" dirty="0">
                <a:solidFill>
                  <a:prstClr val="black"/>
                </a:solidFill>
                <a:latin typeface="Comic Sans MS" panose="030F0702030302020204" pitchFamily="66" charset="0"/>
                <a:ea typeface="+mj-ea"/>
                <a:cs typeface="Times New Roman" panose="02020603050405020304" pitchFamily="18" charset="0"/>
              </a:rPr>
              <a:t>Rakstu raksti simtgadei</a:t>
            </a:r>
            <a:r>
              <a:rPr lang="lv-LV" sz="3200" dirty="0" smtClean="0">
                <a:solidFill>
                  <a:prstClr val="black"/>
                </a:solidFill>
                <a:latin typeface="Comic Sans MS" panose="030F0702030302020204" pitchFamily="66" charset="0"/>
                <a:ea typeface="+mj-ea"/>
                <a:cs typeface="Times New Roman" panose="02020603050405020304" pitchFamily="18" charset="0"/>
              </a:rPr>
              <a:t>». </a:t>
            </a:r>
          </a:p>
          <a:p>
            <a:pPr algn="ctr"/>
            <a:r>
              <a:rPr lang="lv-LV" sz="3200" dirty="0" smtClean="0">
                <a:solidFill>
                  <a:prstClr val="black"/>
                </a:solidFill>
                <a:latin typeface="Comic Sans MS" panose="030F0702030302020204" pitchFamily="66" charset="0"/>
                <a:ea typeface="+mj-ea"/>
                <a:cs typeface="Times New Roman" panose="02020603050405020304" pitchFamily="18" charset="0"/>
              </a:rPr>
              <a:t>Grupas «</a:t>
            </a:r>
            <a:r>
              <a:rPr lang="lv-LV" sz="3200" dirty="0" err="1" smtClean="0">
                <a:solidFill>
                  <a:prstClr val="black"/>
                </a:solidFill>
                <a:latin typeface="Comic Sans MS" panose="030F0702030302020204" pitchFamily="66" charset="0"/>
                <a:ea typeface="+mj-ea"/>
                <a:cs typeface="Times New Roman" panose="02020603050405020304" pitchFamily="18" charset="0"/>
              </a:rPr>
              <a:t>Jumītis»bērni</a:t>
            </a:r>
            <a:r>
              <a:rPr lang="lv-LV" sz="3200" dirty="0" smtClean="0">
                <a:solidFill>
                  <a:prstClr val="black"/>
                </a:solidFill>
                <a:latin typeface="Comic Sans MS" panose="030F0702030302020204" pitchFamily="66" charset="0"/>
                <a:ea typeface="+mj-ea"/>
                <a:cs typeface="Times New Roman" panose="02020603050405020304" pitchFamily="18" charset="0"/>
              </a:rPr>
              <a:t> aplūkoja Latvijas novadu cimdu rakstu daudzveidību. </a:t>
            </a:r>
            <a:r>
              <a:rPr lang="lv-LV" sz="3200" dirty="0">
                <a:solidFill>
                  <a:prstClr val="black"/>
                </a:solidFill>
                <a:latin typeface="Comic Sans MS" panose="030F0702030302020204" pitchFamily="66" charset="0"/>
                <a:ea typeface="+mj-ea"/>
                <a:cs typeface="Times New Roman" panose="02020603050405020304" pitchFamily="18" charset="0"/>
              </a:rPr>
              <a:t/>
            </a:r>
            <a:br>
              <a:rPr lang="lv-LV" sz="3200" dirty="0">
                <a:solidFill>
                  <a:prstClr val="black"/>
                </a:solidFill>
                <a:latin typeface="Comic Sans MS" panose="030F0702030302020204" pitchFamily="66" charset="0"/>
                <a:ea typeface="+mj-ea"/>
                <a:cs typeface="Times New Roman" panose="02020603050405020304" pitchFamily="18" charset="0"/>
              </a:rPr>
            </a:br>
            <a:r>
              <a:rPr lang="lv-LV" sz="3200" dirty="0">
                <a:solidFill>
                  <a:prstClr val="black"/>
                </a:solidFill>
                <a:latin typeface="Comic Sans MS" panose="030F0702030302020204" pitchFamily="66" charset="0"/>
                <a:ea typeface="+mj-ea"/>
                <a:cs typeface="Times New Roman" panose="02020603050405020304" pitchFamily="18" charset="0"/>
              </a:rPr>
              <a:t>Pēc izstādes tapa bērnu </a:t>
            </a:r>
            <a:r>
              <a:rPr lang="lv-LV" sz="3200" dirty="0" smtClean="0">
                <a:solidFill>
                  <a:prstClr val="black"/>
                </a:solidFill>
                <a:latin typeface="Comic Sans MS" panose="030F0702030302020204" pitchFamily="66" charset="0"/>
                <a:ea typeface="+mj-ea"/>
                <a:cs typeface="Times New Roman" panose="02020603050405020304" pitchFamily="18" charset="0"/>
              </a:rPr>
              <a:t>radošie darbiņi</a:t>
            </a:r>
            <a:r>
              <a:rPr lang="lv-LV" sz="3200" dirty="0">
                <a:solidFill>
                  <a:prstClr val="black"/>
                </a:solidFill>
                <a:latin typeface="Comic Sans MS" panose="030F0702030302020204" pitchFamily="66" charset="0"/>
                <a:ea typeface="+mj-ea"/>
                <a:cs typeface="Times New Roman" panose="02020603050405020304" pitchFamily="18" charset="0"/>
              </a:rPr>
              <a:t>.</a:t>
            </a:r>
            <a:endParaRPr lang="ru-RU" sz="3200" dirty="0">
              <a:latin typeface="Comic Sans MS" panose="030F0702030302020204" pitchFamily="66"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11108" y="1593182"/>
            <a:ext cx="5165172" cy="5165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48712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8017" y="117231"/>
            <a:ext cx="4454768" cy="445476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37938" y="2139460"/>
            <a:ext cx="4519247" cy="4519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72906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5" name="Объект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49718" y="336793"/>
            <a:ext cx="4210661" cy="4210661"/>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Объект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9993" y="1722254"/>
            <a:ext cx="4351337" cy="4351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5931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7" name="Рисунок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04154" y="351692"/>
            <a:ext cx="4630614" cy="463061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rotWithShape="1">
          <a:blip r:embed="rId4" cstate="email">
            <a:extLst>
              <a:ext uri="{28A0092B-C50C-407E-A947-70E740481C1C}">
                <a14:useLocalDpi xmlns:a14="http://schemas.microsoft.com/office/drawing/2010/main" val="0"/>
              </a:ext>
            </a:extLst>
          </a:blip>
          <a:srcRect l="25109" r="20393" b="3591"/>
          <a:stretch/>
        </p:blipFill>
        <p:spPr>
          <a:xfrm>
            <a:off x="8358554" y="500265"/>
            <a:ext cx="3434861" cy="6076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5128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282462" y="920621"/>
            <a:ext cx="8557846" cy="4401205"/>
          </a:xfrm>
          <a:prstGeom prst="rect">
            <a:avLst/>
          </a:prstGeom>
        </p:spPr>
        <p:txBody>
          <a:bodyPr wrap="square">
            <a:spAutoFit/>
          </a:bodyPr>
          <a:lstStyle/>
          <a:p>
            <a:pPr algn="ctr"/>
            <a:r>
              <a:rPr lang="lv-LV" sz="4000" dirty="0">
                <a:solidFill>
                  <a:prstClr val="black"/>
                </a:solidFill>
                <a:latin typeface="Comic Sans MS" panose="030F0702030302020204" pitchFamily="66" charset="0"/>
                <a:cs typeface="Times New Roman" panose="02020603050405020304" pitchFamily="18" charset="0"/>
              </a:rPr>
              <a:t/>
            </a:r>
            <a:br>
              <a:rPr lang="lv-LV" sz="4000" dirty="0">
                <a:solidFill>
                  <a:prstClr val="black"/>
                </a:solidFill>
                <a:latin typeface="Comic Sans MS" panose="030F0702030302020204" pitchFamily="66" charset="0"/>
                <a:cs typeface="Times New Roman" panose="02020603050405020304" pitchFamily="18" charset="0"/>
              </a:rPr>
            </a:br>
            <a:r>
              <a:rPr lang="lv-LV" sz="4000" dirty="0" smtClean="0">
                <a:solidFill>
                  <a:prstClr val="black"/>
                </a:solidFill>
                <a:latin typeface="Comic Sans MS" panose="030F0702030302020204" pitchFamily="66" charset="0"/>
                <a:cs typeface="Times New Roman" panose="02020603050405020304" pitchFamily="18" charset="0"/>
              </a:rPr>
              <a:t>Mūsu Latviju veidojam mēs katrs un visi kopā.</a:t>
            </a:r>
          </a:p>
          <a:p>
            <a:pPr algn="ctr"/>
            <a:r>
              <a:rPr lang="lv-LV" sz="4000" dirty="0">
                <a:solidFill>
                  <a:prstClr val="black"/>
                </a:solidFill>
                <a:latin typeface="Comic Sans MS" panose="030F0702030302020204" pitchFamily="66" charset="0"/>
                <a:cs typeface="Times New Roman" panose="02020603050405020304" pitchFamily="18" charset="0"/>
              </a:rPr>
              <a:t> </a:t>
            </a:r>
            <a:r>
              <a:rPr lang="lv-LV" sz="4000" dirty="0" smtClean="0">
                <a:solidFill>
                  <a:prstClr val="black"/>
                </a:solidFill>
                <a:latin typeface="Comic Sans MS" panose="030F0702030302020204" pitchFamily="66" charset="0"/>
                <a:cs typeface="Times New Roman" panose="02020603050405020304" pitchFamily="18" charset="0"/>
              </a:rPr>
              <a:t>Katra </a:t>
            </a:r>
            <a:r>
              <a:rPr lang="lv-LV" sz="4000" dirty="0">
                <a:solidFill>
                  <a:prstClr val="black"/>
                </a:solidFill>
                <a:latin typeface="Comic Sans MS" panose="030F0702030302020204" pitchFamily="66" charset="0"/>
                <a:cs typeface="Times New Roman" panose="02020603050405020304" pitchFamily="18" charset="0"/>
              </a:rPr>
              <a:t>mūsu doma, </a:t>
            </a:r>
            <a:endParaRPr lang="lv-LV" sz="4000" dirty="0" smtClean="0">
              <a:solidFill>
                <a:prstClr val="black"/>
              </a:solidFill>
              <a:latin typeface="Comic Sans MS" panose="030F0702030302020204" pitchFamily="66" charset="0"/>
              <a:cs typeface="Times New Roman" panose="02020603050405020304" pitchFamily="18" charset="0"/>
            </a:endParaRPr>
          </a:p>
          <a:p>
            <a:pPr algn="ctr"/>
            <a:r>
              <a:rPr lang="lv-LV" sz="4000" dirty="0" smtClean="0">
                <a:solidFill>
                  <a:prstClr val="black"/>
                </a:solidFill>
                <a:latin typeface="Comic Sans MS" panose="030F0702030302020204" pitchFamily="66" charset="0"/>
                <a:cs typeface="Times New Roman" panose="02020603050405020304" pitchFamily="18" charset="0"/>
              </a:rPr>
              <a:t>katrs </a:t>
            </a:r>
            <a:r>
              <a:rPr lang="lv-LV" sz="4000" dirty="0">
                <a:solidFill>
                  <a:prstClr val="black"/>
                </a:solidFill>
                <a:latin typeface="Comic Sans MS" panose="030F0702030302020204" pitchFamily="66" charset="0"/>
                <a:cs typeface="Times New Roman" panose="02020603050405020304" pitchFamily="18" charset="0"/>
              </a:rPr>
              <a:t>vārds un katrs </a:t>
            </a:r>
            <a:r>
              <a:rPr lang="lv-LV" sz="4000" dirty="0" smtClean="0">
                <a:solidFill>
                  <a:prstClr val="black"/>
                </a:solidFill>
                <a:latin typeface="Comic Sans MS" panose="030F0702030302020204" pitchFamily="66" charset="0"/>
                <a:cs typeface="Times New Roman" panose="02020603050405020304" pitchFamily="18" charset="0"/>
              </a:rPr>
              <a:t>darbs</a:t>
            </a:r>
          </a:p>
          <a:p>
            <a:pPr algn="ctr"/>
            <a:r>
              <a:rPr lang="lv-LV" sz="4000" dirty="0" smtClean="0">
                <a:solidFill>
                  <a:prstClr val="black"/>
                </a:solidFill>
                <a:latin typeface="Comic Sans MS" panose="030F0702030302020204" pitchFamily="66" charset="0"/>
                <a:cs typeface="Times New Roman" panose="02020603050405020304" pitchFamily="18" charset="0"/>
              </a:rPr>
              <a:t> </a:t>
            </a:r>
            <a:r>
              <a:rPr lang="lv-LV" sz="4000" dirty="0">
                <a:solidFill>
                  <a:prstClr val="black"/>
                </a:solidFill>
                <a:latin typeface="Comic Sans MS" panose="030F0702030302020204" pitchFamily="66" charset="0"/>
                <a:cs typeface="Times New Roman" panose="02020603050405020304" pitchFamily="18" charset="0"/>
              </a:rPr>
              <a:t>veido to mūsu valsts enerģētiku, kas apņem ikvienu.</a:t>
            </a:r>
            <a:endParaRPr lang="ru-RU" dirty="0">
              <a:solidFill>
                <a:prstClr val="black"/>
              </a:solidFill>
            </a:endParaRPr>
          </a:p>
        </p:txBody>
      </p:sp>
    </p:spTree>
    <p:extLst>
      <p:ext uri="{BB962C8B-B14F-4D97-AF65-F5344CB8AC3E}">
        <p14:creationId xmlns:p14="http://schemas.microsoft.com/office/powerpoint/2010/main" val="2258229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7" name="Рисунок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53862" y="122831"/>
            <a:ext cx="4390553" cy="4390553"/>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13631" y="2370738"/>
            <a:ext cx="4285292" cy="42852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945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8092" y="6128609"/>
            <a:ext cx="5417029" cy="3323866"/>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399691" y="112361"/>
            <a:ext cx="7842739" cy="3046988"/>
          </a:xfrm>
          <a:prstGeom prst="rect">
            <a:avLst/>
          </a:prstGeom>
        </p:spPr>
        <p:txBody>
          <a:bodyPr wrap="square">
            <a:spAutoFit/>
          </a:bodyPr>
          <a:lstStyle/>
          <a:p>
            <a:pPr algn="ctr"/>
            <a:r>
              <a:rPr lang="en-US" sz="3200" dirty="0">
                <a:solidFill>
                  <a:srgbClr val="000000"/>
                </a:solidFill>
                <a:latin typeface="Comic Sans MS" panose="030F0702030302020204" pitchFamily="66" charset="0"/>
                <a:cs typeface="Times New Roman" panose="02020603050405020304" pitchFamily="18" charset="0"/>
              </a:rPr>
              <a:t>Daugavpils </a:t>
            </a:r>
            <a:r>
              <a:rPr lang="en-US" sz="3200" dirty="0" err="1">
                <a:solidFill>
                  <a:srgbClr val="000000"/>
                </a:solidFill>
                <a:latin typeface="Comic Sans MS" panose="030F0702030302020204" pitchFamily="66" charset="0"/>
                <a:cs typeface="Times New Roman" panose="02020603050405020304" pitchFamily="18" charset="0"/>
              </a:rPr>
              <a:t>Novadpētniecības</a:t>
            </a:r>
            <a:r>
              <a:rPr lang="en-US" sz="3200" dirty="0">
                <a:solidFill>
                  <a:srgbClr val="000000"/>
                </a:solidFill>
                <a:latin typeface="Comic Sans MS" panose="030F0702030302020204" pitchFamily="66" charset="0"/>
                <a:cs typeface="Times New Roman" panose="02020603050405020304" pitchFamily="18" charset="0"/>
              </a:rPr>
              <a:t> un </a:t>
            </a:r>
            <a:r>
              <a:rPr lang="en-US" sz="3200" dirty="0" err="1">
                <a:solidFill>
                  <a:srgbClr val="000000"/>
                </a:solidFill>
                <a:latin typeface="Comic Sans MS" panose="030F0702030302020204" pitchFamily="66" charset="0"/>
                <a:cs typeface="Times New Roman" panose="02020603050405020304" pitchFamily="18" charset="0"/>
              </a:rPr>
              <a:t>mākslas</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muzejā</a:t>
            </a:r>
            <a:r>
              <a:rPr lang="en-US" sz="3200" dirty="0">
                <a:solidFill>
                  <a:srgbClr val="000000"/>
                </a:solidFill>
                <a:latin typeface="Comic Sans MS" panose="030F0702030302020204" pitchFamily="66" charset="0"/>
                <a:cs typeface="Times New Roman" panose="02020603050405020304" pitchFamily="18" charset="0"/>
              </a:rPr>
              <a:t> </a:t>
            </a:r>
            <a:r>
              <a:rPr lang="lv-LV" sz="3200" dirty="0" smtClean="0">
                <a:solidFill>
                  <a:srgbClr val="000000"/>
                </a:solidFill>
                <a:latin typeface="Comic Sans MS" panose="030F0702030302020204" pitchFamily="66" charset="0"/>
                <a:cs typeface="Times New Roman" panose="02020603050405020304" pitchFamily="18" charset="0"/>
              </a:rPr>
              <a:t>grupas «Laimīte» bērni apmeklēja </a:t>
            </a:r>
            <a:r>
              <a:rPr lang="en-US" sz="3200" dirty="0" err="1" smtClean="0">
                <a:solidFill>
                  <a:srgbClr val="000000"/>
                </a:solidFill>
                <a:latin typeface="Comic Sans MS" panose="030F0702030302020204" pitchFamily="66" charset="0"/>
                <a:cs typeface="Times New Roman" panose="02020603050405020304" pitchFamily="18" charset="0"/>
              </a:rPr>
              <a:t>Latvijas</a:t>
            </a:r>
            <a:r>
              <a:rPr lang="en-US" sz="3200" dirty="0" smtClean="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valsts</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simtgadei</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smtClean="0">
                <a:solidFill>
                  <a:srgbClr val="000000"/>
                </a:solidFill>
                <a:latin typeface="Comic Sans MS" panose="030F0702030302020204" pitchFamily="66" charset="0"/>
                <a:cs typeface="Times New Roman" panose="02020603050405020304" pitchFamily="18" charset="0"/>
              </a:rPr>
              <a:t>veltīt</a:t>
            </a:r>
            <a:r>
              <a:rPr lang="lv-LV" sz="3200" dirty="0" smtClean="0">
                <a:solidFill>
                  <a:srgbClr val="000000"/>
                </a:solidFill>
                <a:latin typeface="Comic Sans MS" panose="030F0702030302020204" pitchFamily="66" charset="0"/>
                <a:cs typeface="Times New Roman" panose="02020603050405020304" pitchFamily="18" charset="0"/>
              </a:rPr>
              <a:t>u</a:t>
            </a:r>
            <a:r>
              <a:rPr lang="en-US" sz="3200" dirty="0" smtClean="0">
                <a:solidFill>
                  <a:srgbClr val="000000"/>
                </a:solidFill>
                <a:latin typeface="Comic Sans MS" panose="030F0702030302020204" pitchFamily="66" charset="0"/>
                <a:cs typeface="Times New Roman" panose="02020603050405020304" pitchFamily="18" charset="0"/>
              </a:rPr>
              <a:t> </a:t>
            </a:r>
            <a:endParaRPr lang="lv-LV" sz="3200" dirty="0" smtClean="0">
              <a:solidFill>
                <a:srgbClr val="000000"/>
              </a:solidFill>
              <a:latin typeface="Comic Sans MS" panose="030F0702030302020204" pitchFamily="66" charset="0"/>
              <a:cs typeface="Times New Roman" panose="02020603050405020304" pitchFamily="18" charset="0"/>
            </a:endParaRPr>
          </a:p>
          <a:p>
            <a:pPr algn="ctr"/>
            <a:r>
              <a:rPr lang="lv-LV" sz="3200" dirty="0">
                <a:solidFill>
                  <a:srgbClr val="000000"/>
                </a:solidFill>
                <a:latin typeface="Comic Sans MS" panose="030F0702030302020204" pitchFamily="66" charset="0"/>
                <a:cs typeface="Times New Roman" panose="02020603050405020304" pitchFamily="18" charset="0"/>
              </a:rPr>
              <a:t>l</a:t>
            </a:r>
            <a:r>
              <a:rPr lang="lv-LV" sz="3200" dirty="0" smtClean="0">
                <a:solidFill>
                  <a:srgbClr val="000000"/>
                </a:solidFill>
                <a:latin typeface="Comic Sans MS" panose="030F0702030302020204" pitchFamily="66" charset="0"/>
                <a:cs typeface="Times New Roman" panose="02020603050405020304" pitchFamily="18" charset="0"/>
              </a:rPr>
              <a:t>atviešu tautas tērpu </a:t>
            </a:r>
            <a:r>
              <a:rPr lang="en-US" sz="3200" dirty="0" err="1" smtClean="0">
                <a:solidFill>
                  <a:srgbClr val="000000"/>
                </a:solidFill>
                <a:latin typeface="Comic Sans MS" panose="030F0702030302020204" pitchFamily="66" charset="0"/>
                <a:cs typeface="Times New Roman" panose="02020603050405020304" pitchFamily="18" charset="0"/>
              </a:rPr>
              <a:t>izstād</a:t>
            </a:r>
            <a:r>
              <a:rPr lang="lv-LV" sz="3200" dirty="0" smtClean="0">
                <a:solidFill>
                  <a:srgbClr val="000000"/>
                </a:solidFill>
                <a:latin typeface="Comic Sans MS" panose="030F0702030302020204" pitchFamily="66" charset="0"/>
                <a:cs typeface="Times New Roman" panose="02020603050405020304" pitchFamily="18" charset="0"/>
              </a:rPr>
              <a:t>i</a:t>
            </a:r>
          </a:p>
          <a:p>
            <a:pPr algn="ctr"/>
            <a:r>
              <a:rPr lang="en-US" sz="3200" dirty="0" smtClean="0">
                <a:solidFill>
                  <a:srgbClr val="000000"/>
                </a:solidFill>
                <a:latin typeface="Comic Sans MS" panose="030F0702030302020204" pitchFamily="66" charset="0"/>
                <a:cs typeface="Times New Roman" panose="02020603050405020304" pitchFamily="18" charset="0"/>
              </a:rPr>
              <a:t> </a:t>
            </a:r>
            <a:r>
              <a:rPr lang="en-US" sz="3200" dirty="0">
                <a:solidFill>
                  <a:srgbClr val="000000"/>
                </a:solidFill>
                <a:latin typeface="Comic Sans MS" panose="030F0702030302020204" pitchFamily="66" charset="0"/>
                <a:cs typeface="Times New Roman" panose="02020603050405020304" pitchFamily="18" charset="0"/>
              </a:rPr>
              <a:t>“</a:t>
            </a:r>
            <a:r>
              <a:rPr lang="en-US" sz="3200" dirty="0" err="1">
                <a:solidFill>
                  <a:srgbClr val="000000"/>
                </a:solidFill>
                <a:latin typeface="Comic Sans MS" panose="030F0702030302020204" pitchFamily="66" charset="0"/>
                <a:cs typeface="Times New Roman" panose="02020603050405020304" pitchFamily="18" charset="0"/>
              </a:rPr>
              <a:t>Tautiskais</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mantojums</a:t>
            </a:r>
            <a:r>
              <a:rPr lang="en-US" sz="3200" dirty="0">
                <a:solidFill>
                  <a:srgbClr val="000000"/>
                </a:solidFill>
                <a:latin typeface="Comic Sans MS" panose="030F0702030302020204" pitchFamily="66" charset="0"/>
                <a:cs typeface="Times New Roman" panose="02020603050405020304" pitchFamily="18" charset="0"/>
              </a:rPr>
              <a:t>”.</a:t>
            </a:r>
            <a:r>
              <a:rPr lang="en-US" sz="3200" dirty="0">
                <a:solidFill>
                  <a:srgbClr val="000000"/>
                </a:solidFill>
                <a:latin typeface="Times New Roman" panose="02020603050405020304" pitchFamily="18" charset="0"/>
                <a:cs typeface="Times New Roman" panose="02020603050405020304" pitchFamily="18" charset="0"/>
              </a:rPr>
              <a:t> </a:t>
            </a:r>
            <a:endParaRPr lang="ru-RU" sz="3200" dirty="0">
              <a:latin typeface="Times New Roman" panose="02020603050405020304" pitchFamily="18" charset="0"/>
              <a:cs typeface="Times New Roman" panose="02020603050405020304" pitchFamily="18" charset="0"/>
            </a:endParaRPr>
          </a:p>
        </p:txBody>
      </p:sp>
      <p:pic>
        <p:nvPicPr>
          <p:cNvPr id="2050" name="Picture 2" descr="http://www.dnmm.lv/userfiles/news/2018/02/19/9d36e7bf4d36381888c27b287d3c3bff.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7606" y="2666906"/>
            <a:ext cx="6268671" cy="40974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8458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3878" t="25641" r="6335" b="10257"/>
          <a:stretch/>
        </p:blipFill>
        <p:spPr>
          <a:xfrm>
            <a:off x="2895598" y="82062"/>
            <a:ext cx="4958863" cy="3540369"/>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t="22155"/>
          <a:stretch/>
        </p:blipFill>
        <p:spPr>
          <a:xfrm>
            <a:off x="7727646" y="3329354"/>
            <a:ext cx="4382292" cy="34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28967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13504" r="9658" b="11282"/>
          <a:stretch/>
        </p:blipFill>
        <p:spPr>
          <a:xfrm>
            <a:off x="2779776" y="140676"/>
            <a:ext cx="4673871" cy="389120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t="18974" r="25555" b="12821"/>
          <a:stretch/>
        </p:blipFill>
        <p:spPr>
          <a:xfrm>
            <a:off x="7614139" y="2497015"/>
            <a:ext cx="4478421" cy="41030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90012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270739" y="1635729"/>
            <a:ext cx="8557846" cy="1846659"/>
          </a:xfrm>
          <a:prstGeom prst="rect">
            <a:avLst/>
          </a:prstGeom>
        </p:spPr>
        <p:txBody>
          <a:bodyPr wrap="square">
            <a:spAutoFit/>
          </a:bodyPr>
          <a:lstStyle/>
          <a:p>
            <a:pPr algn="ctr"/>
            <a:r>
              <a:rPr lang="lv-LV" sz="3200" dirty="0" smtClean="0">
                <a:solidFill>
                  <a:prstClr val="black"/>
                </a:solidFill>
                <a:latin typeface="Comic Sans MS" panose="030F0702030302020204" pitchFamily="66" charset="0"/>
                <a:cs typeface="Times New Roman" panose="02020603050405020304" pitchFamily="18" charset="0"/>
              </a:rPr>
              <a:t>Latviešu tautas tērpu daudzveidība un krāšņums iedvesmoja bērnus radošai darbībai-tapa latviešu tautas tērpu vainagi. </a:t>
            </a: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904160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b="14017"/>
          <a:stretch/>
        </p:blipFill>
        <p:spPr>
          <a:xfrm>
            <a:off x="2866293" y="105507"/>
            <a:ext cx="4120662" cy="3543065"/>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t="9402" b="24616"/>
          <a:stretch/>
        </p:blipFill>
        <p:spPr>
          <a:xfrm>
            <a:off x="7073208" y="3153508"/>
            <a:ext cx="4992481" cy="32941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0411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8632" t="14017" b="18290"/>
          <a:stretch/>
        </p:blipFill>
        <p:spPr>
          <a:xfrm>
            <a:off x="7144403" y="2872155"/>
            <a:ext cx="5047597" cy="37396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l="6752" t="9401" r="33248" b="19145"/>
          <a:stretch/>
        </p:blipFill>
        <p:spPr>
          <a:xfrm>
            <a:off x="2885839" y="93785"/>
            <a:ext cx="4006516" cy="477129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03030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270739" y="1635729"/>
            <a:ext cx="8557846" cy="2954655"/>
          </a:xfrm>
          <a:prstGeom prst="rect">
            <a:avLst/>
          </a:prstGeom>
        </p:spPr>
        <p:txBody>
          <a:bodyPr wrap="square">
            <a:spAutoFit/>
          </a:bodyPr>
          <a:lstStyle/>
          <a:p>
            <a:pPr algn="ctr"/>
            <a:r>
              <a:rPr lang="lv-LV" sz="3200" dirty="0" smtClean="0">
                <a:solidFill>
                  <a:prstClr val="black"/>
                </a:solidFill>
                <a:latin typeface="Comic Sans MS" panose="030F0702030302020204" pitchFamily="66" charset="0"/>
                <a:cs typeface="Times New Roman" panose="02020603050405020304" pitchFamily="18" charset="0"/>
              </a:rPr>
              <a:t>Mācību ekskursijas laikā</a:t>
            </a:r>
            <a:r>
              <a:rPr lang="lv-LV" sz="4000" dirty="0" smtClean="0">
                <a:solidFill>
                  <a:prstClr val="black"/>
                </a:solidFill>
                <a:latin typeface="Comic Sans MS" panose="030F0702030302020204" pitchFamily="66" charset="0"/>
                <a:cs typeface="Times New Roman" panose="02020603050405020304" pitchFamily="18" charset="0"/>
              </a:rPr>
              <a:t> </a:t>
            </a:r>
            <a:r>
              <a:rPr lang="en-US" sz="3200" dirty="0" smtClean="0">
                <a:solidFill>
                  <a:srgbClr val="000000"/>
                </a:solidFill>
                <a:latin typeface="Comic Sans MS" panose="030F0702030302020204" pitchFamily="66" charset="0"/>
                <a:cs typeface="Times New Roman" panose="02020603050405020304" pitchFamily="18" charset="0"/>
              </a:rPr>
              <a:t>Daugavpils </a:t>
            </a:r>
            <a:r>
              <a:rPr lang="en-US" sz="3200" dirty="0" err="1">
                <a:solidFill>
                  <a:srgbClr val="000000"/>
                </a:solidFill>
                <a:latin typeface="Comic Sans MS" panose="030F0702030302020204" pitchFamily="66" charset="0"/>
                <a:cs typeface="Times New Roman" panose="02020603050405020304" pitchFamily="18" charset="0"/>
              </a:rPr>
              <a:t>Novadpētniecības</a:t>
            </a:r>
            <a:r>
              <a:rPr lang="en-US" sz="3200" dirty="0">
                <a:solidFill>
                  <a:srgbClr val="000000"/>
                </a:solidFill>
                <a:latin typeface="Comic Sans MS" panose="030F0702030302020204" pitchFamily="66" charset="0"/>
                <a:cs typeface="Times New Roman" panose="02020603050405020304" pitchFamily="18" charset="0"/>
              </a:rPr>
              <a:t> un </a:t>
            </a:r>
            <a:r>
              <a:rPr lang="en-US" sz="3200" dirty="0" err="1">
                <a:solidFill>
                  <a:srgbClr val="000000"/>
                </a:solidFill>
                <a:latin typeface="Comic Sans MS" panose="030F0702030302020204" pitchFamily="66" charset="0"/>
                <a:cs typeface="Times New Roman" panose="02020603050405020304" pitchFamily="18" charset="0"/>
              </a:rPr>
              <a:t>mākslas</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smtClean="0">
                <a:solidFill>
                  <a:srgbClr val="000000"/>
                </a:solidFill>
                <a:latin typeface="Comic Sans MS" panose="030F0702030302020204" pitchFamily="66" charset="0"/>
                <a:cs typeface="Times New Roman" panose="02020603050405020304" pitchFamily="18" charset="0"/>
              </a:rPr>
              <a:t>muzejā</a:t>
            </a:r>
            <a:r>
              <a:rPr lang="lv-LV" sz="3200" dirty="0" smtClean="0">
                <a:solidFill>
                  <a:srgbClr val="000000"/>
                </a:solidFill>
                <a:latin typeface="Comic Sans MS" panose="030F0702030302020204" pitchFamily="66" charset="0"/>
                <a:cs typeface="Times New Roman" panose="02020603050405020304" pitchFamily="18" charset="0"/>
              </a:rPr>
              <a:t> «Laimītes» bērni uzzināja p</a:t>
            </a:r>
            <a:r>
              <a:rPr lang="pt-BR" sz="3200" dirty="0" smtClean="0">
                <a:solidFill>
                  <a:srgbClr val="000000"/>
                </a:solidFill>
                <a:latin typeface="Comic Sans MS" panose="030F0702030302020204" pitchFamily="66" charset="0"/>
                <a:cs typeface="Times New Roman" panose="02020603050405020304" pitchFamily="18" charset="0"/>
              </a:rPr>
              <a:t>ar </a:t>
            </a:r>
            <a:r>
              <a:rPr lang="pt-BR" sz="3200" dirty="0">
                <a:solidFill>
                  <a:srgbClr val="000000"/>
                </a:solidFill>
                <a:latin typeface="Comic Sans MS" panose="030F0702030302020204" pitchFamily="66" charset="0"/>
                <a:cs typeface="Times New Roman" panose="02020603050405020304" pitchFamily="18" charset="0"/>
              </a:rPr>
              <a:t>Daugavpils novada </a:t>
            </a:r>
            <a:r>
              <a:rPr lang="pt-BR" sz="3200" dirty="0" smtClean="0">
                <a:solidFill>
                  <a:srgbClr val="000000"/>
                </a:solidFill>
                <a:latin typeface="Comic Sans MS" panose="030F0702030302020204" pitchFamily="66" charset="0"/>
                <a:cs typeface="Times New Roman" panose="02020603050405020304" pitchFamily="18" charset="0"/>
              </a:rPr>
              <a:t>attīstību</a:t>
            </a:r>
            <a:r>
              <a:rPr lang="lv-LV" sz="3200" dirty="0" smtClean="0">
                <a:solidFill>
                  <a:srgbClr val="000000"/>
                </a:solidFill>
                <a:latin typeface="Comic Sans MS" panose="030F0702030302020204" pitchFamily="66" charset="0"/>
                <a:cs typeface="Times New Roman" panose="02020603050405020304" pitchFamily="18" charset="0"/>
              </a:rPr>
              <a:t> laika gaitā </a:t>
            </a:r>
            <a:r>
              <a:rPr lang="lv-LV" sz="3200" dirty="0">
                <a:solidFill>
                  <a:srgbClr val="000000"/>
                </a:solidFill>
                <a:latin typeface="Comic Sans MS" panose="030F0702030302020204" pitchFamily="66" charset="0"/>
                <a:cs typeface="Times New Roman" panose="02020603050405020304" pitchFamily="18" charset="0"/>
              </a:rPr>
              <a:t>un </a:t>
            </a:r>
            <a:r>
              <a:rPr lang="lv-LV" sz="3200" dirty="0" smtClean="0">
                <a:solidFill>
                  <a:srgbClr val="000000"/>
                </a:solidFill>
                <a:latin typeface="Comic Sans MS" panose="030F0702030302020204" pitchFamily="66" charset="0"/>
                <a:cs typeface="Times New Roman" panose="02020603050405020304" pitchFamily="18" charset="0"/>
              </a:rPr>
              <a:t>aplūkoja  ekspozīciju </a:t>
            </a:r>
            <a:r>
              <a:rPr lang="lv-LV" sz="3200" dirty="0">
                <a:solidFill>
                  <a:srgbClr val="000000"/>
                </a:solidFill>
                <a:latin typeface="Comic Sans MS" panose="030F0702030302020204" pitchFamily="66" charset="0"/>
                <a:cs typeface="Times New Roman" panose="02020603050405020304" pitchFamily="18" charset="0"/>
              </a:rPr>
              <a:t>“Daugavpils novada daba</a:t>
            </a:r>
            <a:r>
              <a:rPr lang="lv-LV" sz="3200" dirty="0" smtClean="0">
                <a:solidFill>
                  <a:srgbClr val="000000"/>
                </a:solidFill>
                <a:latin typeface="Comic Sans MS" panose="030F0702030302020204" pitchFamily="66" charset="0"/>
                <a:cs typeface="Times New Roman" panose="02020603050405020304" pitchFamily="18" charset="0"/>
              </a:rPr>
              <a:t>”.</a:t>
            </a:r>
          </a:p>
          <a:p>
            <a:pPr algn="ctr"/>
            <a:endParaRPr lang="ru-RU" dirty="0">
              <a:solidFill>
                <a:prstClr val="black"/>
              </a:solidFill>
            </a:endParaRPr>
          </a:p>
        </p:txBody>
      </p:sp>
    </p:spTree>
    <p:extLst>
      <p:ext uri="{BB962C8B-B14F-4D97-AF65-F5344CB8AC3E}">
        <p14:creationId xmlns:p14="http://schemas.microsoft.com/office/powerpoint/2010/main" val="4008022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17350" t="30598" b="12992"/>
          <a:stretch/>
        </p:blipFill>
        <p:spPr>
          <a:xfrm>
            <a:off x="2954215" y="140676"/>
            <a:ext cx="4630616" cy="3160503"/>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59270" y="2267008"/>
            <a:ext cx="4280330" cy="428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21470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b="12308"/>
          <a:stretch/>
        </p:blipFill>
        <p:spPr>
          <a:xfrm>
            <a:off x="2878016" y="105508"/>
            <a:ext cx="4589584" cy="402471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t="3248" b="11282"/>
          <a:stretch/>
        </p:blipFill>
        <p:spPr>
          <a:xfrm>
            <a:off x="7565841" y="2844500"/>
            <a:ext cx="4520652" cy="38638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42149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3600" b="1" dirty="0" smtClean="0">
                <a:latin typeface="Comic Sans MS" panose="030F0702030302020204" pitchFamily="66" charset="0"/>
                <a:cs typeface="Times New Roman" panose="02020603050405020304" pitchFamily="18" charset="0"/>
              </a:rPr>
              <a:t>M</a:t>
            </a:r>
            <a:r>
              <a:rPr lang="lv-LV" sz="3600" b="1" dirty="0" err="1" smtClean="0">
                <a:latin typeface="Comic Sans MS" panose="030F0702030302020204" pitchFamily="66" charset="0"/>
                <a:cs typeface="Times New Roman" panose="02020603050405020304" pitchFamily="18" charset="0"/>
              </a:rPr>
              <a:t>ērķis</a:t>
            </a:r>
            <a:r>
              <a:rPr lang="lv-LV" sz="3600" b="1" dirty="0">
                <a:latin typeface="Comic Sans MS" panose="030F0702030302020204" pitchFamily="66" charset="0"/>
                <a:cs typeface="Times New Roman" panose="02020603050405020304" pitchFamily="18" charset="0"/>
              </a:rPr>
              <a:t>: </a:t>
            </a:r>
            <a:r>
              <a:rPr lang="lv-LV" sz="3600" b="1" dirty="0" smtClean="0">
                <a:latin typeface="Times New Roman" panose="02020603050405020304" pitchFamily="18" charset="0"/>
                <a:cs typeface="Times New Roman" panose="02020603050405020304" pitchFamily="18" charset="0"/>
              </a:rPr>
              <a:t/>
            </a:r>
            <a:br>
              <a:rPr lang="lv-LV" sz="3600" b="1" dirty="0" smtClean="0">
                <a:latin typeface="Times New Roman" panose="02020603050405020304" pitchFamily="18" charset="0"/>
                <a:cs typeface="Times New Roman" panose="02020603050405020304" pitchFamily="18" charset="0"/>
              </a:rPr>
            </a:br>
            <a:r>
              <a:rPr lang="lv-LV" sz="3600" b="1" dirty="0" smtClean="0">
                <a:latin typeface="Times New Roman" panose="02020603050405020304" pitchFamily="18" charset="0"/>
                <a:cs typeface="Times New Roman" panose="02020603050405020304" pitchFamily="18" charset="0"/>
              </a:rPr>
              <a:t> </a:t>
            </a:r>
            <a:r>
              <a:rPr lang="lv-LV" sz="3600" dirty="0">
                <a:latin typeface="Comic Sans MS" panose="030F0702030302020204" pitchFamily="66" charset="0"/>
                <a:cs typeface="Times New Roman" panose="02020603050405020304" pitchFamily="18" charset="0"/>
              </a:rPr>
              <a:t>Apzināt un kopt nacionālās un valstiskās identitātes ētiskās un kultūras vērtības, nostiprināt etnisko pašapziņu un cieņu pret savas tautas kultūru, bagātināt kultūrvēsturisko </a:t>
            </a:r>
            <a:r>
              <a:rPr lang="lv-LV" sz="3600" dirty="0" smtClean="0">
                <a:latin typeface="Comic Sans MS" panose="030F0702030302020204" pitchFamily="66" charset="0"/>
                <a:cs typeface="Times New Roman" panose="02020603050405020304" pitchFamily="18" charset="0"/>
              </a:rPr>
              <a:t>pieredzi</a:t>
            </a:r>
            <a:r>
              <a:rPr lang="lv-LV" sz="3600" dirty="0">
                <a:latin typeface="Comic Sans MS" panose="030F0702030302020204" pitchFamily="66"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Tree>
    <p:extLst>
      <p:ext uri="{BB962C8B-B14F-4D97-AF65-F5344CB8AC3E}">
        <p14:creationId xmlns:p14="http://schemas.microsoft.com/office/powerpoint/2010/main" val="1468138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sp>
        <p:nvSpPr>
          <p:cNvPr id="4" name="Прямоугольник 3"/>
          <p:cNvSpPr/>
          <p:nvPr/>
        </p:nvSpPr>
        <p:spPr>
          <a:xfrm>
            <a:off x="3481754" y="1413099"/>
            <a:ext cx="7936523" cy="3539430"/>
          </a:xfrm>
          <a:prstGeom prst="rect">
            <a:avLst/>
          </a:prstGeom>
        </p:spPr>
        <p:txBody>
          <a:bodyPr wrap="square">
            <a:spAutoFit/>
          </a:bodyPr>
          <a:lstStyle/>
          <a:p>
            <a:pPr algn="ctr"/>
            <a:r>
              <a:rPr lang="lv-LV" sz="3200" dirty="0" smtClean="0">
                <a:solidFill>
                  <a:prstClr val="black"/>
                </a:solidFill>
                <a:latin typeface="Comic Sans MS" panose="030F0702030302020204" pitchFamily="66" charset="0"/>
                <a:cs typeface="Times New Roman" panose="02020603050405020304" pitchFamily="18" charset="0"/>
              </a:rPr>
              <a:t>Iepazīties ar Latgales ainavu neatkārtojamu skaistumu bērni varēja aplūkojot foto konkursa «Latgales ainava»( veltījums Latvijas valsts simtajai gadskārtai) darbu katalogu.</a:t>
            </a:r>
          </a:p>
          <a:p>
            <a:pPr algn="ctr"/>
            <a:r>
              <a:rPr lang="lv-LV" sz="3200" dirty="0" smtClean="0">
                <a:solidFill>
                  <a:prstClr val="black"/>
                </a:solidFill>
                <a:latin typeface="Comic Sans MS" panose="030F0702030302020204" pitchFamily="66" charset="0"/>
                <a:cs typeface="Times New Roman" panose="02020603050405020304" pitchFamily="18" charset="0"/>
              </a:rPr>
              <a:t>Šajā konkursā piedalījās mūsu iestādes skolotāja  Andžela </a:t>
            </a:r>
            <a:r>
              <a:rPr lang="lv-LV" sz="3200" dirty="0" err="1" smtClean="0">
                <a:solidFill>
                  <a:prstClr val="black"/>
                </a:solidFill>
                <a:latin typeface="Comic Sans MS" panose="030F0702030302020204" pitchFamily="66" charset="0"/>
                <a:cs typeface="Times New Roman" panose="02020603050405020304" pitchFamily="18" charset="0"/>
              </a:rPr>
              <a:t>Seiliša</a:t>
            </a:r>
            <a:r>
              <a:rPr lang="lv-LV" sz="3200" dirty="0" smtClean="0">
                <a:solidFill>
                  <a:prstClr val="black"/>
                </a:solidFill>
                <a:latin typeface="Comic Sans MS" panose="030F0702030302020204" pitchFamily="66" charset="0"/>
                <a:cs typeface="Times New Roman" panose="02020603050405020304" pitchFamily="18" charset="0"/>
              </a:rPr>
              <a:t>.</a:t>
            </a:r>
            <a:endParaRPr lang="ru-RU" sz="32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1389950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l="5048" t="3248" r="8453" b="11966"/>
          <a:stretch/>
        </p:blipFill>
        <p:spPr>
          <a:xfrm>
            <a:off x="7546492" y="2297723"/>
            <a:ext cx="4548553" cy="4458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val="0"/>
              </a:ext>
            </a:extLst>
          </a:blip>
          <a:srcRect l="8632" r="5899" b="14530"/>
          <a:stretch/>
        </p:blipFill>
        <p:spPr>
          <a:xfrm>
            <a:off x="2885405" y="122831"/>
            <a:ext cx="4596216" cy="4596215"/>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3178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7009" r="6581" b="13676"/>
          <a:stretch/>
        </p:blipFill>
        <p:spPr>
          <a:xfrm>
            <a:off x="7361631" y="2587590"/>
            <a:ext cx="4730262" cy="4016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val="0"/>
              </a:ext>
            </a:extLst>
          </a:blip>
          <a:srcRect t="9231" r="18376" b="11967"/>
          <a:stretch/>
        </p:blipFill>
        <p:spPr>
          <a:xfrm>
            <a:off x="2915875" y="122831"/>
            <a:ext cx="4308231" cy="4159360"/>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6855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071447" y="2139821"/>
            <a:ext cx="8557846" cy="3816429"/>
          </a:xfrm>
          <a:prstGeom prst="rect">
            <a:avLst/>
          </a:prstGeom>
        </p:spPr>
        <p:txBody>
          <a:bodyPr wrap="square">
            <a:spAutoFit/>
          </a:bodyPr>
          <a:lstStyle/>
          <a:p>
            <a:pPr algn="ctr"/>
            <a:r>
              <a:rPr lang="en-US" sz="3200" dirty="0" err="1" smtClean="0">
                <a:solidFill>
                  <a:srgbClr val="000000"/>
                </a:solidFill>
                <a:latin typeface="Comic Sans MS" panose="030F0702030302020204" pitchFamily="66" charset="0"/>
                <a:cs typeface="Times New Roman" panose="02020603050405020304" pitchFamily="18" charset="0"/>
              </a:rPr>
              <a:t>Tautasdziesmas</a:t>
            </a:r>
            <a:r>
              <a:rPr lang="en-US" sz="3200" dirty="0" smtClean="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ir</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viena</a:t>
            </a:r>
            <a:r>
              <a:rPr lang="en-US" sz="3200" dirty="0">
                <a:solidFill>
                  <a:srgbClr val="000000"/>
                </a:solidFill>
                <a:latin typeface="Comic Sans MS" panose="030F0702030302020204" pitchFamily="66" charset="0"/>
                <a:cs typeface="Times New Roman" panose="02020603050405020304" pitchFamily="18" charset="0"/>
              </a:rPr>
              <a:t> no </a:t>
            </a:r>
            <a:r>
              <a:rPr lang="en-US" sz="3200" dirty="0" err="1">
                <a:solidFill>
                  <a:srgbClr val="000000"/>
                </a:solidFill>
                <a:latin typeface="Comic Sans MS" panose="030F0702030302020204" pitchFamily="66" charset="0"/>
                <a:cs typeface="Times New Roman" panose="02020603050405020304" pitchFamily="18" charset="0"/>
              </a:rPr>
              <a:t>galvenajām</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latviešu</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folkloras</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mutvārdu</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tradīcijām</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kas</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veido</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latvisko</a:t>
            </a:r>
            <a:r>
              <a:rPr lang="en-US" sz="3200" dirty="0">
                <a:solidFill>
                  <a:srgbClr val="000000"/>
                </a:solidFill>
                <a:latin typeface="Comic Sans MS" panose="030F0702030302020204" pitchFamily="66" charset="0"/>
                <a:cs typeface="Times New Roman" panose="02020603050405020304" pitchFamily="18" charset="0"/>
              </a:rPr>
              <a:t> </a:t>
            </a:r>
            <a:r>
              <a:rPr lang="en-US" sz="3200" dirty="0" err="1">
                <a:solidFill>
                  <a:srgbClr val="000000"/>
                </a:solidFill>
                <a:latin typeface="Comic Sans MS" panose="030F0702030302020204" pitchFamily="66" charset="0"/>
                <a:cs typeface="Times New Roman" panose="02020603050405020304" pitchFamily="18" charset="0"/>
              </a:rPr>
              <a:t>identitāti</a:t>
            </a:r>
            <a:r>
              <a:rPr lang="en-US" sz="3200" dirty="0" smtClean="0">
                <a:solidFill>
                  <a:srgbClr val="000000"/>
                </a:solidFill>
                <a:latin typeface="Comic Sans MS" panose="030F0702030302020204" pitchFamily="66" charset="0"/>
                <a:cs typeface="Times New Roman" panose="02020603050405020304" pitchFamily="18" charset="0"/>
              </a:rPr>
              <a:t>.</a:t>
            </a:r>
            <a:r>
              <a:rPr lang="lv-LV" sz="3200" dirty="0" smtClean="0">
                <a:solidFill>
                  <a:srgbClr val="000000"/>
                </a:solidFill>
                <a:latin typeface="Comic Sans MS" panose="030F0702030302020204" pitchFamily="66" charset="0"/>
                <a:cs typeface="Times New Roman" panose="02020603050405020304" pitchFamily="18" charset="0"/>
              </a:rPr>
              <a:t> </a:t>
            </a:r>
          </a:p>
          <a:p>
            <a:pPr algn="ctr"/>
            <a:r>
              <a:rPr lang="lv-LV" sz="3200" dirty="0">
                <a:solidFill>
                  <a:srgbClr val="000000"/>
                </a:solidFill>
                <a:latin typeface="Comic Sans MS" panose="030F0702030302020204" pitchFamily="66" charset="0"/>
                <a:cs typeface="Times New Roman" panose="02020603050405020304" pitchFamily="18" charset="0"/>
              </a:rPr>
              <a:t>M</a:t>
            </a:r>
            <a:r>
              <a:rPr lang="pt-BR" sz="3200" dirty="0" smtClean="0">
                <a:solidFill>
                  <a:srgbClr val="000000"/>
                </a:solidFill>
                <a:latin typeface="Comic Sans MS" panose="030F0702030302020204" pitchFamily="66" charset="0"/>
                <a:cs typeface="Times New Roman" panose="02020603050405020304" pitchFamily="18" charset="0"/>
              </a:rPr>
              <a:t>ūsu </a:t>
            </a:r>
            <a:r>
              <a:rPr lang="pt-BR" sz="3200" dirty="0">
                <a:solidFill>
                  <a:srgbClr val="000000"/>
                </a:solidFill>
                <a:latin typeface="Comic Sans MS" panose="030F0702030302020204" pitchFamily="66" charset="0"/>
                <a:cs typeface="Times New Roman" panose="02020603050405020304" pitchFamily="18" charset="0"/>
              </a:rPr>
              <a:t>tautasdziesmas ir mūsu tautas bagātība</a:t>
            </a:r>
            <a:r>
              <a:rPr lang="pt-BR" sz="3200" dirty="0" smtClean="0">
                <a:solidFill>
                  <a:srgbClr val="000000"/>
                </a:solidFill>
                <a:latin typeface="Comic Sans MS" panose="030F0702030302020204" pitchFamily="66" charset="0"/>
                <a:cs typeface="Times New Roman" panose="02020603050405020304" pitchFamily="18" charset="0"/>
              </a:rPr>
              <a:t>.</a:t>
            </a: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2900421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071447" y="346190"/>
            <a:ext cx="8557846" cy="5786199"/>
          </a:xfrm>
          <a:prstGeom prst="rect">
            <a:avLst/>
          </a:prstGeom>
        </p:spPr>
        <p:txBody>
          <a:bodyPr wrap="square">
            <a:spAutoFit/>
          </a:bodyPr>
          <a:lstStyle/>
          <a:p>
            <a:pPr algn="ctr"/>
            <a:r>
              <a:rPr lang="lv-LV" sz="3200" dirty="0" smtClean="0">
                <a:solidFill>
                  <a:srgbClr val="000000"/>
                </a:solidFill>
                <a:latin typeface="Comic Sans MS" panose="030F0702030302020204" pitchFamily="66" charset="0"/>
                <a:cs typeface="Times New Roman" panose="02020603050405020304" pitchFamily="18" charset="0"/>
              </a:rPr>
              <a:t>Tautas dziesmu iegaumēšana bērniem ir diezgan sarežģīta.</a:t>
            </a:r>
          </a:p>
          <a:p>
            <a:pPr algn="ctr"/>
            <a:r>
              <a:rPr lang="lv-LV" sz="3200" dirty="0" smtClean="0">
                <a:solidFill>
                  <a:srgbClr val="000000"/>
                </a:solidFill>
                <a:latin typeface="Comic Sans MS" panose="030F0702030302020204" pitchFamily="66" charset="0"/>
                <a:cs typeface="Times New Roman" panose="02020603050405020304" pitchFamily="18" charset="0"/>
              </a:rPr>
              <a:t> Lai tautasdziesmu </a:t>
            </a:r>
            <a:r>
              <a:rPr lang="lv-LV" sz="3200" dirty="0">
                <a:solidFill>
                  <a:srgbClr val="000000"/>
                </a:solidFill>
                <a:latin typeface="Comic Sans MS" panose="030F0702030302020204" pitchFamily="66" charset="0"/>
                <a:cs typeface="Times New Roman" panose="02020603050405020304" pitchFamily="18" charset="0"/>
              </a:rPr>
              <a:t>mācīšanos no galvas </a:t>
            </a:r>
            <a:r>
              <a:rPr lang="lv-LV" sz="3200" dirty="0" smtClean="0">
                <a:solidFill>
                  <a:srgbClr val="000000"/>
                </a:solidFill>
                <a:latin typeface="Comic Sans MS" panose="030F0702030302020204" pitchFamily="66" charset="0"/>
                <a:cs typeface="Times New Roman" panose="02020603050405020304" pitchFamily="18" charset="0"/>
              </a:rPr>
              <a:t>padarītu </a:t>
            </a:r>
            <a:r>
              <a:rPr lang="lv-LV" sz="3200" dirty="0">
                <a:solidFill>
                  <a:srgbClr val="000000"/>
                </a:solidFill>
                <a:latin typeface="Comic Sans MS" panose="030F0702030302020204" pitchFamily="66" charset="0"/>
                <a:cs typeface="Times New Roman" panose="02020603050405020304" pitchFamily="18" charset="0"/>
              </a:rPr>
              <a:t>par interesantu </a:t>
            </a:r>
            <a:r>
              <a:rPr lang="lv-LV" sz="3200" dirty="0" smtClean="0">
                <a:solidFill>
                  <a:srgbClr val="000000"/>
                </a:solidFill>
                <a:latin typeface="Comic Sans MS" panose="030F0702030302020204" pitchFamily="66" charset="0"/>
                <a:cs typeface="Times New Roman" panose="02020603050405020304" pitchFamily="18" charset="0"/>
              </a:rPr>
              <a:t>un saistošu nodarbi, </a:t>
            </a:r>
          </a:p>
          <a:p>
            <a:pPr algn="ctr"/>
            <a:r>
              <a:rPr lang="lv-LV" sz="3200" dirty="0">
                <a:solidFill>
                  <a:srgbClr val="000000"/>
                </a:solidFill>
                <a:latin typeface="Comic Sans MS" panose="030F0702030302020204" pitchFamily="66" charset="0"/>
                <a:cs typeface="Times New Roman" panose="02020603050405020304" pitchFamily="18" charset="0"/>
              </a:rPr>
              <a:t>s</a:t>
            </a:r>
            <a:r>
              <a:rPr lang="lv-LV" sz="3200" dirty="0" smtClean="0">
                <a:solidFill>
                  <a:srgbClr val="000000"/>
                </a:solidFill>
                <a:latin typeface="Comic Sans MS" panose="030F0702030302020204" pitchFamily="66" charset="0"/>
                <a:cs typeface="Times New Roman" panose="02020603050405020304" pitchFamily="18" charset="0"/>
              </a:rPr>
              <a:t>kolotājas izmanto dažādas metodes: «Tautasdziesmu ilustrēšana», «Tautasdziesmu ilustrāciju atpazīšana», «Aizklātie vārdi», «Saliec tautasdziesmu!».</a:t>
            </a: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2311361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10897" t="29915" b="7008"/>
          <a:stretch/>
        </p:blipFill>
        <p:spPr>
          <a:xfrm>
            <a:off x="6780551" y="3921554"/>
            <a:ext cx="5181600" cy="27510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val="0"/>
              </a:ext>
            </a:extLst>
          </a:blip>
          <a:srcRect l="6923" t="17436" r="3846" b="11282"/>
          <a:stretch/>
        </p:blipFill>
        <p:spPr>
          <a:xfrm>
            <a:off x="2908092" y="85934"/>
            <a:ext cx="6130400" cy="367295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426854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11196" t="12308" r="12906" b="13676"/>
          <a:stretch/>
        </p:blipFill>
        <p:spPr>
          <a:xfrm>
            <a:off x="2908092" y="234461"/>
            <a:ext cx="4135187" cy="4032739"/>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val="0"/>
              </a:ext>
            </a:extLst>
          </a:blip>
          <a:srcRect t="8718" b="23419"/>
          <a:stretch/>
        </p:blipFill>
        <p:spPr>
          <a:xfrm>
            <a:off x="7128111" y="3341077"/>
            <a:ext cx="4834040" cy="3280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93092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6" name="Рисунок 5"/>
          <p:cNvPicPr>
            <a:picLocks noChangeAspect="1"/>
          </p:cNvPicPr>
          <p:nvPr/>
        </p:nvPicPr>
        <p:blipFill rotWithShape="1">
          <a:blip r:embed="rId3" cstate="email">
            <a:extLst>
              <a:ext uri="{28A0092B-C50C-407E-A947-70E740481C1C}">
                <a14:useLocalDpi xmlns:a14="http://schemas.microsoft.com/office/drawing/2010/main" val="0"/>
              </a:ext>
            </a:extLst>
          </a:blip>
          <a:srcRect l="5201" r="3800" b="2750"/>
          <a:stretch/>
        </p:blipFill>
        <p:spPr>
          <a:xfrm>
            <a:off x="2908091" y="228636"/>
            <a:ext cx="3673415" cy="52343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val="0"/>
              </a:ext>
            </a:extLst>
          </a:blip>
          <a:srcRect l="14273" r="16837" b="3932"/>
          <a:stretch/>
        </p:blipFill>
        <p:spPr>
          <a:xfrm>
            <a:off x="7268309" y="313974"/>
            <a:ext cx="4443046" cy="6196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69658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341076" y="322744"/>
            <a:ext cx="8124861" cy="6771084"/>
          </a:xfrm>
          <a:prstGeom prst="rect">
            <a:avLst/>
          </a:prstGeom>
        </p:spPr>
        <p:txBody>
          <a:bodyPr wrap="square">
            <a:spAutoFit/>
          </a:bodyPr>
          <a:lstStyle/>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r>
              <a:rPr lang="lv-LV" sz="3200" dirty="0" smtClean="0">
                <a:solidFill>
                  <a:srgbClr val="000000"/>
                </a:solidFill>
                <a:latin typeface="Comic Sans MS" panose="030F0702030302020204" pitchFamily="66" charset="0"/>
                <a:cs typeface="Times New Roman" panose="02020603050405020304" pitchFamily="18" charset="0"/>
              </a:rPr>
              <a:t>Bērnu bibliotēkā «Zīlīte» grupas «</a:t>
            </a:r>
            <a:r>
              <a:rPr lang="lv-LV" sz="3200" dirty="0">
                <a:solidFill>
                  <a:srgbClr val="000000"/>
                </a:solidFill>
                <a:latin typeface="Comic Sans MS" panose="030F0702030302020204" pitchFamily="66" charset="0"/>
                <a:cs typeface="Times New Roman" panose="02020603050405020304" pitchFamily="18" charset="0"/>
              </a:rPr>
              <a:t>Jumītis» bērni </a:t>
            </a:r>
            <a:r>
              <a:rPr lang="lv-LV" sz="3200" dirty="0" smtClean="0">
                <a:solidFill>
                  <a:srgbClr val="000000"/>
                </a:solidFill>
                <a:latin typeface="Comic Sans MS" panose="030F0702030302020204" pitchFamily="66" charset="0"/>
                <a:cs typeface="Times New Roman" panose="02020603050405020304" pitchFamily="18" charset="0"/>
              </a:rPr>
              <a:t>bagātināja </a:t>
            </a:r>
            <a:r>
              <a:rPr lang="lv-LV" sz="3200" dirty="0">
                <a:solidFill>
                  <a:srgbClr val="000000"/>
                </a:solidFill>
                <a:latin typeface="Comic Sans MS" panose="030F0702030302020204" pitchFamily="66" charset="0"/>
                <a:cs typeface="Times New Roman" panose="02020603050405020304" pitchFamily="18" charset="0"/>
              </a:rPr>
              <a:t>savas zināšanas par Saules tēla daudzveidību latviešu folklorā – skandēja un dungoja tautasdziesmas par Sauli, izspēlēja latviešu tautas rotaļu </a:t>
            </a:r>
            <a:r>
              <a:rPr lang="lv-LV" sz="3200" dirty="0" smtClean="0">
                <a:solidFill>
                  <a:srgbClr val="000000"/>
                </a:solidFill>
                <a:latin typeface="Comic Sans MS" panose="030F0702030302020204" pitchFamily="66" charset="0"/>
                <a:cs typeface="Times New Roman" panose="02020603050405020304" pitchFamily="18" charset="0"/>
              </a:rPr>
              <a:t> “</a:t>
            </a:r>
            <a:r>
              <a:rPr lang="lv-LV" sz="3200" dirty="0">
                <a:solidFill>
                  <a:srgbClr val="000000"/>
                </a:solidFill>
                <a:latin typeface="Comic Sans MS" panose="030F0702030302020204" pitchFamily="66" charset="0"/>
                <a:cs typeface="Times New Roman" panose="02020603050405020304" pitchFamily="18" charset="0"/>
              </a:rPr>
              <a:t>Saule un Mēness”, ar lielu aizrautību piedalījās simboliskā tautasdziesmu kārtošanas procesā – katrai tautasdziesmai Dainu skapī tika atvēlēta sava vieta</a:t>
            </a: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18164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7051"/>
          <a:stretch/>
        </p:blipFill>
        <p:spPr>
          <a:xfrm>
            <a:off x="3012831" y="1242646"/>
            <a:ext cx="4721794" cy="3809999"/>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l="19743" t="14701" r="30897" b="15041"/>
          <a:stretch/>
        </p:blipFill>
        <p:spPr>
          <a:xfrm>
            <a:off x="7967680" y="2391507"/>
            <a:ext cx="4063145" cy="4337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51091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3200" b="1" dirty="0" smtClean="0">
                <a:latin typeface="Comic Sans MS" panose="030F0702030302020204" pitchFamily="66" charset="0"/>
                <a:cs typeface="Times New Roman" panose="02020603050405020304" pitchFamily="18" charset="0"/>
              </a:rPr>
              <a:t>Uzdevumi:</a:t>
            </a:r>
            <a:r>
              <a:rPr lang="en-US" sz="3200" dirty="0" smtClean="0">
                <a:latin typeface="Comic Sans MS" panose="030F0702030302020204" pitchFamily="66" charset="0"/>
                <a:cs typeface="Times New Roman" panose="02020603050405020304" pitchFamily="18" charset="0"/>
              </a:rPr>
              <a:t/>
            </a:r>
            <a:br>
              <a:rPr lang="en-US" sz="3200" dirty="0" smtClean="0">
                <a:latin typeface="Comic Sans MS" panose="030F0702030302020204" pitchFamily="66" charset="0"/>
                <a:cs typeface="Times New Roman" panose="02020603050405020304" pitchFamily="18" charset="0"/>
              </a:rPr>
            </a:br>
            <a:r>
              <a:rPr lang="lv-LV" sz="3200" dirty="0" smtClean="0">
                <a:latin typeface="Comic Sans MS" panose="030F0702030302020204" pitchFamily="66" charset="0"/>
                <a:cs typeface="Times New Roman" panose="02020603050405020304" pitchFamily="18" charset="0"/>
              </a:rPr>
              <a:t> 1</a:t>
            </a:r>
            <a:r>
              <a:rPr lang="lv-LV" sz="3200" dirty="0">
                <a:latin typeface="Comic Sans MS" panose="030F0702030302020204" pitchFamily="66" charset="0"/>
                <a:cs typeface="Times New Roman" panose="02020603050405020304" pitchFamily="18" charset="0"/>
              </a:rPr>
              <a:t>. </a:t>
            </a:r>
            <a:r>
              <a:rPr lang="lv-LV" sz="3200" dirty="0" smtClean="0">
                <a:latin typeface="Comic Sans MS" panose="030F0702030302020204" pitchFamily="66" charset="0"/>
                <a:cs typeface="Times New Roman" panose="02020603050405020304" pitchFamily="18" charset="0"/>
              </a:rPr>
              <a:t>Pilnveidot </a:t>
            </a:r>
            <a:r>
              <a:rPr lang="lv-LV" sz="3200" dirty="0">
                <a:latin typeface="Comic Sans MS" panose="030F0702030302020204" pitchFamily="66" charset="0"/>
                <a:cs typeface="Times New Roman" panose="02020603050405020304" pitchFamily="18" charset="0"/>
              </a:rPr>
              <a:t>bērnu zināšanas par </a:t>
            </a:r>
            <a:r>
              <a:rPr lang="lv-LV" sz="3200" dirty="0" smtClean="0">
                <a:latin typeface="Comic Sans MS" panose="030F0702030302020204" pitchFamily="66" charset="0"/>
                <a:cs typeface="Times New Roman" panose="02020603050405020304" pitchFamily="18" charset="0"/>
              </a:rPr>
              <a:t>Latviju, latviešu tautas tradīcijām. </a:t>
            </a:r>
            <a:r>
              <a:rPr lang="en-US" sz="3200" dirty="0" smtClean="0">
                <a:latin typeface="Comic Sans MS" panose="030F0702030302020204" pitchFamily="66" charset="0"/>
                <a:cs typeface="Times New Roman" panose="02020603050405020304" pitchFamily="18" charset="0"/>
              </a:rPr>
              <a:t/>
            </a:r>
            <a:br>
              <a:rPr lang="en-US" sz="3200" dirty="0" smtClean="0">
                <a:latin typeface="Comic Sans MS" panose="030F0702030302020204" pitchFamily="66" charset="0"/>
                <a:cs typeface="Times New Roman" panose="02020603050405020304" pitchFamily="18" charset="0"/>
              </a:rPr>
            </a:br>
            <a:r>
              <a:rPr lang="lv-LV" sz="3200" dirty="0" smtClean="0">
                <a:latin typeface="Comic Sans MS" panose="030F0702030302020204" pitchFamily="66" charset="0"/>
                <a:cs typeface="Times New Roman" panose="02020603050405020304" pitchFamily="18" charset="0"/>
              </a:rPr>
              <a:t> 2. </a:t>
            </a:r>
            <a:r>
              <a:rPr lang="en-US" sz="3200" dirty="0" err="1" smtClean="0">
                <a:latin typeface="Comic Sans MS" panose="030F0702030302020204" pitchFamily="66" charset="0"/>
                <a:cs typeface="Times New Roman" panose="02020603050405020304" pitchFamily="18" charset="0"/>
              </a:rPr>
              <a:t>Izkopt</a:t>
            </a:r>
            <a:r>
              <a:rPr lang="en-US" sz="3200" dirty="0" smtClean="0">
                <a:latin typeface="Comic Sans MS" panose="030F0702030302020204" pitchFamily="66" charset="0"/>
                <a:cs typeface="Times New Roman" panose="02020603050405020304" pitchFamily="18" charset="0"/>
              </a:rPr>
              <a:t> v</a:t>
            </a:r>
            <a:r>
              <a:rPr lang="lv-LV" sz="3200" dirty="0" err="1" smtClean="0">
                <a:latin typeface="Comic Sans MS" panose="030F0702030302020204" pitchFamily="66" charset="0"/>
                <a:cs typeface="Times New Roman" panose="02020603050405020304" pitchFamily="18" charset="0"/>
              </a:rPr>
              <a:t>ēlmi</a:t>
            </a:r>
            <a:r>
              <a:rPr lang="lv-LV" sz="3200" dirty="0" smtClean="0">
                <a:latin typeface="Comic Sans MS" panose="030F0702030302020204" pitchFamily="66" charset="0"/>
                <a:cs typeface="Times New Roman" panose="02020603050405020304" pitchFamily="18" charset="0"/>
              </a:rPr>
              <a:t> izzināt savas tautas kultūras vērtības.</a:t>
            </a:r>
            <a:r>
              <a:rPr lang="lv-LV" sz="3200" dirty="0" smtClean="0">
                <a:solidFill>
                  <a:srgbClr val="FF0000"/>
                </a:solidFill>
                <a:latin typeface="Comic Sans MS" panose="030F0702030302020204" pitchFamily="66" charset="0"/>
                <a:cs typeface="Times New Roman" panose="02020603050405020304" pitchFamily="18" charset="0"/>
              </a:rPr>
              <a:t/>
            </a:r>
            <a:br>
              <a:rPr lang="lv-LV" sz="3200" dirty="0" smtClean="0">
                <a:solidFill>
                  <a:srgbClr val="FF0000"/>
                </a:solidFill>
                <a:latin typeface="Comic Sans MS" panose="030F0702030302020204" pitchFamily="66" charset="0"/>
                <a:cs typeface="Times New Roman" panose="02020603050405020304" pitchFamily="18" charset="0"/>
              </a:rPr>
            </a:br>
            <a:r>
              <a:rPr lang="lv-LV" sz="3200" dirty="0" smtClean="0">
                <a:latin typeface="Comic Sans MS" panose="030F0702030302020204" pitchFamily="66" charset="0"/>
                <a:cs typeface="Times New Roman" panose="02020603050405020304" pitchFamily="18" charset="0"/>
              </a:rPr>
              <a:t>3. </a:t>
            </a:r>
            <a:r>
              <a:rPr lang="lv-LV" sz="3200" dirty="0">
                <a:latin typeface="Comic Sans MS" panose="030F0702030302020204" pitchFamily="66" charset="0"/>
                <a:cs typeface="Times New Roman" panose="02020603050405020304" pitchFamily="18" charset="0"/>
              </a:rPr>
              <a:t>Rosināt piedalīties latviešu gadskārtu ieražu svētku atzīmēšanā, </a:t>
            </a:r>
            <a:r>
              <a:rPr lang="lv-LV" sz="3200" dirty="0" smtClean="0">
                <a:latin typeface="Comic Sans MS" panose="030F0702030302020204" pitchFamily="66" charset="0"/>
                <a:cs typeface="Times New Roman" panose="02020603050405020304" pitchFamily="18" charset="0"/>
              </a:rPr>
              <a:t>praktiski pielietojot jau zināmas </a:t>
            </a:r>
            <a:r>
              <a:rPr lang="lv-LV" sz="3200" dirty="0">
                <a:latin typeface="Comic Sans MS" panose="030F0702030302020204" pitchFamily="66" charset="0"/>
                <a:cs typeface="Times New Roman" panose="02020603050405020304" pitchFamily="18" charset="0"/>
              </a:rPr>
              <a:t>tautasdziesmas, vienkāršas </a:t>
            </a:r>
            <a:r>
              <a:rPr lang="lv-LV" sz="3200" dirty="0" err="1">
                <a:latin typeface="Comic Sans MS" panose="030F0702030302020204" pitchFamily="66" charset="0"/>
                <a:cs typeface="Times New Roman" panose="02020603050405020304" pitchFamily="18" charset="0"/>
              </a:rPr>
              <a:t>rotaļdejas</a:t>
            </a:r>
            <a:r>
              <a:rPr lang="lv-LV" sz="3200" dirty="0">
                <a:latin typeface="Comic Sans MS" panose="030F0702030302020204" pitchFamily="66" charset="0"/>
                <a:cs typeface="Times New Roman" panose="02020603050405020304" pitchFamily="18" charset="0"/>
              </a:rPr>
              <a:t> un etnogrāfiskās dejas.</a:t>
            </a:r>
            <a:r>
              <a:rPr lang="en-US" sz="3200" dirty="0" smtClean="0">
                <a:latin typeface="Comic Sans MS" panose="030F0702030302020204" pitchFamily="66" charset="0"/>
                <a:cs typeface="Times New Roman" panose="02020603050405020304" pitchFamily="18" charset="0"/>
              </a:rPr>
              <a:t/>
            </a:r>
            <a:br>
              <a:rPr lang="en-US" sz="3200" dirty="0" smtClean="0">
                <a:latin typeface="Comic Sans MS" panose="030F0702030302020204" pitchFamily="66" charset="0"/>
                <a:cs typeface="Times New Roman" panose="02020603050405020304" pitchFamily="18" charset="0"/>
              </a:rPr>
            </a:br>
            <a:r>
              <a:rPr lang="lv-LV" sz="3200" dirty="0" smtClean="0">
                <a:latin typeface="Comic Sans MS" panose="030F0702030302020204" pitchFamily="66" charset="0"/>
                <a:cs typeface="Times New Roman" panose="02020603050405020304" pitchFamily="18" charset="0"/>
              </a:rPr>
              <a:t> </a:t>
            </a:r>
            <a:r>
              <a:rPr lang="lv-LV" sz="3200" dirty="0">
                <a:latin typeface="Comic Sans MS" panose="030F0702030302020204" pitchFamily="66" charset="0"/>
                <a:cs typeface="Times New Roman" panose="02020603050405020304" pitchFamily="18" charset="0"/>
              </a:rPr>
              <a:t>4</a:t>
            </a:r>
            <a:r>
              <a:rPr lang="lv-LV" sz="3200" dirty="0" smtClean="0">
                <a:latin typeface="Comic Sans MS" panose="030F0702030302020204" pitchFamily="66" charset="0"/>
                <a:cs typeface="Times New Roman" panose="02020603050405020304" pitchFamily="18" charset="0"/>
              </a:rPr>
              <a:t>. Veicināt vecāku iesaistīšanos kopīgajā darbībā.</a:t>
            </a: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Tree>
    <p:extLst>
      <p:ext uri="{BB962C8B-B14F-4D97-AF65-F5344CB8AC3E}">
        <p14:creationId xmlns:p14="http://schemas.microsoft.com/office/powerpoint/2010/main" val="11367303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7179" r="24359"/>
          <a:stretch/>
        </p:blipFill>
        <p:spPr>
          <a:xfrm>
            <a:off x="7677191" y="2661139"/>
            <a:ext cx="4432747" cy="4079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r="15128" b="14359"/>
          <a:stretch/>
        </p:blipFill>
        <p:spPr>
          <a:xfrm>
            <a:off x="2984235" y="140677"/>
            <a:ext cx="4585151" cy="347003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84595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012832" y="1928806"/>
            <a:ext cx="8557846" cy="4308872"/>
          </a:xfrm>
          <a:prstGeom prst="rect">
            <a:avLst/>
          </a:prstGeom>
        </p:spPr>
        <p:txBody>
          <a:bodyPr wrap="square">
            <a:spAutoFit/>
          </a:bodyPr>
          <a:lstStyle/>
          <a:p>
            <a:pPr algn="ctr"/>
            <a:r>
              <a:rPr lang="lv-LV" sz="3200" dirty="0" smtClean="0">
                <a:solidFill>
                  <a:srgbClr val="000000"/>
                </a:solidFill>
                <a:latin typeface="Comic Sans MS" panose="030F0702030302020204" pitchFamily="66" charset="0"/>
                <a:cs typeface="Times New Roman" panose="02020603050405020304" pitchFamily="18" charset="0"/>
              </a:rPr>
              <a:t>Iemācīties tautasdziesmas skaitīt no galvas tas ir ļoti labi, bet prast tās pielietot –tas ir izcili!</a:t>
            </a:r>
          </a:p>
          <a:p>
            <a:pPr algn="ctr"/>
            <a:r>
              <a:rPr lang="lv-LV" sz="3200" dirty="0" smtClean="0">
                <a:solidFill>
                  <a:srgbClr val="000000"/>
                </a:solidFill>
                <a:latin typeface="Comic Sans MS" panose="030F0702030302020204" pitchFamily="66" charset="0"/>
                <a:cs typeface="Times New Roman" panose="02020603050405020304" pitchFamily="18" charset="0"/>
              </a:rPr>
              <a:t>Tautasdziesmu mācīšanās sasniedzamais rezultāts-iesaistīšanās latviešu tautas svētku dienu svinēšanā.</a:t>
            </a: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11994751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sp>
        <p:nvSpPr>
          <p:cNvPr id="4" name="Прямоугольник 3"/>
          <p:cNvSpPr/>
          <p:nvPr/>
        </p:nvSpPr>
        <p:spPr>
          <a:xfrm>
            <a:off x="3505199" y="1659285"/>
            <a:ext cx="7936523" cy="3046988"/>
          </a:xfrm>
          <a:prstGeom prst="rect">
            <a:avLst/>
          </a:prstGeom>
        </p:spPr>
        <p:txBody>
          <a:bodyPr wrap="square">
            <a:spAutoFit/>
          </a:bodyPr>
          <a:lstStyle/>
          <a:p>
            <a:pPr lvl="0" algn="ctr"/>
            <a:r>
              <a:rPr lang="lv-LV" sz="3200" dirty="0">
                <a:solidFill>
                  <a:prstClr val="black"/>
                </a:solidFill>
                <a:latin typeface="Comic Sans MS" panose="030F0702030302020204" pitchFamily="66" charset="0"/>
                <a:cs typeface="Times New Roman" panose="02020603050405020304" pitchFamily="18" charset="0"/>
              </a:rPr>
              <a:t>Ziemassvētki, Meteņi, Lieldienas, Jāņi, Miķeļi un Mārtiņi ir labi pazīstami un svinami latviešu tautas gadskārtu svētki.</a:t>
            </a:r>
            <a:br>
              <a:rPr lang="lv-LV" sz="3200" dirty="0">
                <a:solidFill>
                  <a:prstClr val="black"/>
                </a:solidFill>
                <a:latin typeface="Comic Sans MS" panose="030F0702030302020204" pitchFamily="66" charset="0"/>
                <a:cs typeface="Times New Roman" panose="02020603050405020304" pitchFamily="18" charset="0"/>
              </a:rPr>
            </a:br>
            <a:r>
              <a:rPr lang="lv-LV" sz="3200" dirty="0">
                <a:solidFill>
                  <a:prstClr val="black"/>
                </a:solidFill>
                <a:latin typeface="Comic Sans MS" panose="030F0702030302020204" pitchFamily="66" charset="0"/>
                <a:cs typeface="Times New Roman" panose="02020603050405020304" pitchFamily="18" charset="0"/>
              </a:rPr>
              <a:t>Tāpēc </a:t>
            </a:r>
            <a:r>
              <a:rPr lang="lv-LV" sz="3200" dirty="0" smtClean="0">
                <a:solidFill>
                  <a:prstClr val="black"/>
                </a:solidFill>
                <a:latin typeface="Comic Sans MS" panose="030F0702030302020204" pitchFamily="66" charset="0"/>
                <a:cs typeface="Times New Roman" panose="02020603050405020304" pitchFamily="18" charset="0"/>
              </a:rPr>
              <a:t>izvēlējāmies mūsdienās </a:t>
            </a:r>
            <a:r>
              <a:rPr lang="lv-LV" sz="3200" dirty="0">
                <a:solidFill>
                  <a:prstClr val="black"/>
                </a:solidFill>
                <a:latin typeface="Comic Sans MS" panose="030F0702030302020204" pitchFamily="66" charset="0"/>
                <a:cs typeface="Times New Roman" panose="02020603050405020304" pitchFamily="18" charset="0"/>
              </a:rPr>
              <a:t>mazāk </a:t>
            </a:r>
            <a:r>
              <a:rPr lang="lv-LV" sz="3200" dirty="0" smtClean="0">
                <a:solidFill>
                  <a:prstClr val="black"/>
                </a:solidFill>
                <a:latin typeface="Comic Sans MS" panose="030F0702030302020204" pitchFamily="66" charset="0"/>
                <a:cs typeface="Times New Roman" panose="02020603050405020304" pitchFamily="18" charset="0"/>
              </a:rPr>
              <a:t>zināmas </a:t>
            </a:r>
            <a:r>
              <a:rPr lang="lv-LV" sz="3200" dirty="0">
                <a:solidFill>
                  <a:prstClr val="black"/>
                </a:solidFill>
                <a:latin typeface="Comic Sans MS" panose="030F0702030302020204" pitchFamily="66" charset="0"/>
                <a:cs typeface="Times New Roman" panose="02020603050405020304" pitchFamily="18" charset="0"/>
              </a:rPr>
              <a:t>un </a:t>
            </a:r>
            <a:r>
              <a:rPr lang="lv-LV" sz="3200" dirty="0" smtClean="0">
                <a:solidFill>
                  <a:prstClr val="black"/>
                </a:solidFill>
                <a:latin typeface="Comic Sans MS" panose="030F0702030302020204" pitchFamily="66" charset="0"/>
                <a:cs typeface="Times New Roman" panose="02020603050405020304" pitchFamily="18" charset="0"/>
              </a:rPr>
              <a:t>svinamas svētku dienas, kuras ir saistītas </a:t>
            </a:r>
            <a:r>
              <a:rPr lang="lv-LV" sz="3200" dirty="0">
                <a:solidFill>
                  <a:prstClr val="black"/>
                </a:solidFill>
                <a:latin typeface="Comic Sans MS" panose="030F0702030302020204" pitchFamily="66" charset="0"/>
                <a:cs typeface="Times New Roman" panose="02020603050405020304" pitchFamily="18" charset="0"/>
              </a:rPr>
              <a:t>ar dabas atmošanos .</a:t>
            </a:r>
            <a:endParaRPr lang="ru-RU" sz="32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8015239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1" y="317004"/>
            <a:ext cx="9054059" cy="6223991"/>
          </a:xfrm>
        </p:spPr>
        <p:txBody>
          <a:bodyPr>
            <a:normAutofit/>
          </a:bodyPr>
          <a:lstStyle/>
          <a:p>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326182" y="94728"/>
            <a:ext cx="8217876" cy="5570756"/>
          </a:xfrm>
          <a:prstGeom prst="rect">
            <a:avLst/>
          </a:prstGeom>
        </p:spPr>
        <p:txBody>
          <a:bodyPr wrap="square">
            <a:spAutoFit/>
          </a:bodyPr>
          <a:lstStyle/>
          <a:p>
            <a:pPr lvl="0" algn="ctr"/>
            <a:endParaRPr lang="lv-LV" sz="3600" dirty="0" smtClean="0">
              <a:solidFill>
                <a:prstClr val="black"/>
              </a:solidFill>
              <a:latin typeface="Comic Sans MS" panose="030F0702030302020204" pitchFamily="66" charset="0"/>
              <a:cs typeface="Times New Roman" panose="02020603050405020304" pitchFamily="18" charset="0"/>
            </a:endParaRPr>
          </a:p>
          <a:p>
            <a:pPr lvl="0" algn="ctr"/>
            <a:r>
              <a:rPr lang="lv-LV" sz="3200" dirty="0" smtClean="0">
                <a:solidFill>
                  <a:prstClr val="black"/>
                </a:solidFill>
                <a:latin typeface="Comic Sans MS" panose="030F0702030302020204" pitchFamily="66" charset="0"/>
                <a:cs typeface="Times New Roman" panose="02020603050405020304" pitchFamily="18" charset="0"/>
              </a:rPr>
              <a:t>Un pirmā no tādām dienām ir </a:t>
            </a:r>
          </a:p>
          <a:p>
            <a:pPr lvl="0" algn="ctr"/>
            <a:r>
              <a:rPr lang="lv-LV" sz="3200" dirty="0" smtClean="0">
                <a:solidFill>
                  <a:prstClr val="black"/>
                </a:solidFill>
                <a:latin typeface="Comic Sans MS" panose="030F0702030302020204" pitchFamily="66" charset="0"/>
                <a:cs typeface="Times New Roman" panose="02020603050405020304" pitchFamily="18" charset="0"/>
              </a:rPr>
              <a:t>Matīsa diena.</a:t>
            </a:r>
          </a:p>
          <a:p>
            <a:pPr lvl="0" algn="ctr"/>
            <a:r>
              <a:rPr lang="lv-LV" sz="3200" dirty="0" smtClean="0">
                <a:solidFill>
                  <a:prstClr val="black"/>
                </a:solidFill>
                <a:latin typeface="Comic Sans MS" panose="030F0702030302020204" pitchFamily="66" charset="0"/>
                <a:cs typeface="Times New Roman" panose="02020603050405020304" pitchFamily="18" charset="0"/>
              </a:rPr>
              <a:t>Matīsa </a:t>
            </a:r>
            <a:r>
              <a:rPr lang="lv-LV" sz="3200" dirty="0">
                <a:solidFill>
                  <a:prstClr val="black"/>
                </a:solidFill>
                <a:latin typeface="Comic Sans MS" panose="030F0702030302020204" pitchFamily="66" charset="0"/>
                <a:cs typeface="Times New Roman" panose="02020603050405020304" pitchFamily="18" charset="0"/>
              </a:rPr>
              <a:t>diena ik gadu tiek </a:t>
            </a:r>
            <a:r>
              <a:rPr lang="lv-LV" sz="3200" dirty="0" smtClean="0">
                <a:solidFill>
                  <a:prstClr val="black"/>
                </a:solidFill>
                <a:latin typeface="Comic Sans MS" panose="030F0702030302020204" pitchFamily="66" charset="0"/>
                <a:cs typeface="Times New Roman" panose="02020603050405020304" pitchFamily="18" charset="0"/>
              </a:rPr>
              <a:t>atzīmēta</a:t>
            </a:r>
          </a:p>
          <a:p>
            <a:pPr lvl="0" algn="ctr"/>
            <a:r>
              <a:rPr lang="en-US" sz="3200" dirty="0" smtClean="0">
                <a:solidFill>
                  <a:prstClr val="black"/>
                </a:solidFill>
                <a:latin typeface="Comic Sans MS" panose="030F0702030302020204" pitchFamily="66" charset="0"/>
                <a:cs typeface="Times New Roman" panose="02020603050405020304" pitchFamily="18" charset="0"/>
              </a:rPr>
              <a:t> </a:t>
            </a:r>
            <a:r>
              <a:rPr lang="lv-LV" sz="3200" dirty="0" smtClean="0">
                <a:solidFill>
                  <a:prstClr val="black"/>
                </a:solidFill>
                <a:latin typeface="Comic Sans MS" panose="030F0702030302020204" pitchFamily="66" charset="0"/>
                <a:cs typeface="Times New Roman" panose="02020603050405020304" pitchFamily="18" charset="0"/>
              </a:rPr>
              <a:t>25</a:t>
            </a:r>
            <a:r>
              <a:rPr lang="lv-LV" sz="3200" dirty="0">
                <a:solidFill>
                  <a:prstClr val="black"/>
                </a:solidFill>
                <a:latin typeface="Comic Sans MS" panose="030F0702030302020204" pitchFamily="66" charset="0"/>
                <a:cs typeface="Times New Roman" panose="02020603050405020304" pitchFamily="18" charset="0"/>
              </a:rPr>
              <a:t>. februārī.</a:t>
            </a:r>
          </a:p>
          <a:p>
            <a:pPr lvl="0" algn="ctr"/>
            <a:r>
              <a:rPr lang="lv-LV" sz="3200" dirty="0">
                <a:solidFill>
                  <a:prstClr val="black"/>
                </a:solidFill>
                <a:latin typeface="Comic Sans MS" panose="030F0702030302020204" pitchFamily="66" charset="0"/>
                <a:cs typeface="Times New Roman" panose="02020603050405020304" pitchFamily="18" charset="0"/>
              </a:rPr>
              <a:t>Latvieši šo dienu uzskatīja par vienu no astoņām kukaiņu dienām, kad kukaiņiem pēc garā ziemas miega rodas it kā </a:t>
            </a:r>
            <a:r>
              <a:rPr lang="lv-LV" sz="3200" dirty="0" smtClean="0">
                <a:solidFill>
                  <a:prstClr val="black"/>
                </a:solidFill>
                <a:latin typeface="Comic Sans MS" panose="030F0702030302020204" pitchFamily="66" charset="0"/>
                <a:cs typeface="Times New Roman" panose="02020603050405020304" pitchFamily="18" charset="0"/>
              </a:rPr>
              <a:t>jauna </a:t>
            </a:r>
            <a:r>
              <a:rPr lang="lv-LV" sz="3200" dirty="0">
                <a:solidFill>
                  <a:prstClr val="black"/>
                </a:solidFill>
                <a:latin typeface="Comic Sans MS" panose="030F0702030302020204" pitchFamily="66" charset="0"/>
                <a:cs typeface="Times New Roman" panose="02020603050405020304" pitchFamily="18" charset="0"/>
              </a:rPr>
              <a:t>dzīvība.</a:t>
            </a:r>
          </a:p>
          <a:p>
            <a:pPr lvl="0" algn="ctr"/>
            <a:r>
              <a:rPr lang="lv-LV" sz="3200" dirty="0">
                <a:solidFill>
                  <a:prstClr val="black"/>
                </a:solidFill>
                <a:latin typeface="Comic Sans MS" panose="030F0702030302020204" pitchFamily="66" charset="0"/>
                <a:cs typeface="Times New Roman" panose="02020603050405020304" pitchFamily="18" charset="0"/>
              </a:rPr>
              <a:t> </a:t>
            </a:r>
            <a:r>
              <a:rPr lang="lv-LV" sz="3200" dirty="0" smtClean="0">
                <a:solidFill>
                  <a:prstClr val="black"/>
                </a:solidFill>
                <a:latin typeface="Comic Sans MS" panose="030F0702030302020204" pitchFamily="66" charset="0"/>
                <a:cs typeface="Times New Roman" panose="02020603050405020304" pitchFamily="18" charset="0"/>
              </a:rPr>
              <a:t>Tā ir diena, </a:t>
            </a:r>
            <a:r>
              <a:rPr lang="lv-LV" sz="3200" dirty="0">
                <a:solidFill>
                  <a:prstClr val="black"/>
                </a:solidFill>
                <a:latin typeface="Comic Sans MS" panose="030F0702030302020204" pitchFamily="66" charset="0"/>
                <a:cs typeface="Times New Roman" panose="02020603050405020304" pitchFamily="18" charset="0"/>
              </a:rPr>
              <a:t>kad praktiski daba vēl nav modusies, bet kaut kur jau sāk rosīties</a:t>
            </a:r>
            <a:r>
              <a:rPr lang="lv-LV" sz="3200" dirty="0" smtClean="0">
                <a:solidFill>
                  <a:prstClr val="black"/>
                </a:solidFill>
                <a:latin typeface="Comic Sans MS" panose="030F0702030302020204" pitchFamily="66" charset="0"/>
                <a:cs typeface="Times New Roman" panose="02020603050405020304" pitchFamily="18" charset="0"/>
              </a:rPr>
              <a:t>.</a:t>
            </a:r>
          </a:p>
        </p:txBody>
      </p:sp>
    </p:spTree>
    <p:extLst>
      <p:ext uri="{BB962C8B-B14F-4D97-AF65-F5344CB8AC3E}">
        <p14:creationId xmlns:p14="http://schemas.microsoft.com/office/powerpoint/2010/main" val="2197990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l="6581" t="2735" r="7265" b="12479"/>
          <a:stretch/>
        </p:blipFill>
        <p:spPr>
          <a:xfrm>
            <a:off x="2908093" y="122832"/>
            <a:ext cx="4360216" cy="4291006"/>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val="0"/>
              </a:ext>
            </a:extLst>
          </a:blip>
          <a:srcRect l="7948" t="18462" r="8975" b="12821"/>
          <a:stretch/>
        </p:blipFill>
        <p:spPr>
          <a:xfrm>
            <a:off x="7329874" y="2571030"/>
            <a:ext cx="4762019" cy="39389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20561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l="6581" t="18120" r="1966" b="13162"/>
          <a:stretch/>
        </p:blipFill>
        <p:spPr>
          <a:xfrm>
            <a:off x="2908092" y="122831"/>
            <a:ext cx="4875851" cy="3663723"/>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4"/>
          <a:srcRect b="5812"/>
          <a:stretch/>
        </p:blipFill>
        <p:spPr>
          <a:xfrm>
            <a:off x="7924800" y="1439715"/>
            <a:ext cx="4037351" cy="50702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1730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3" y="269631"/>
            <a:ext cx="8568800" cy="5967046"/>
          </a:xfrm>
        </p:spPr>
        <p:txBody>
          <a:bodyPr>
            <a:normAutofit/>
          </a:bodyPr>
          <a:lstStyle/>
          <a:p>
            <a:pPr algn="ctr"/>
            <a:r>
              <a:rPr lang="lv-LV" sz="4000" dirty="0" smtClean="0">
                <a:solidFill>
                  <a:prstClr val="black"/>
                </a:solidFill>
                <a:latin typeface="Comic Sans MS" panose="030F0702030302020204" pitchFamily="66" charset="0"/>
                <a:cs typeface="Times New Roman" panose="02020603050405020304" pitchFamily="18" charset="0"/>
              </a:rPr>
              <a:t>Dabas atmošanos svētku dienu cikls noslēdzas ar Māras dienu</a:t>
            </a:r>
            <a:br>
              <a:rPr lang="lv-LV" sz="4000" dirty="0" smtClean="0">
                <a:solidFill>
                  <a:prstClr val="black"/>
                </a:solidFill>
                <a:latin typeface="Comic Sans MS" panose="030F0702030302020204" pitchFamily="66" charset="0"/>
                <a:cs typeface="Times New Roman" panose="02020603050405020304" pitchFamily="18" charset="0"/>
              </a:rPr>
            </a:br>
            <a:r>
              <a:rPr lang="lv-LV" sz="4000" dirty="0" smtClean="0">
                <a:solidFill>
                  <a:prstClr val="black"/>
                </a:solidFill>
                <a:latin typeface="Comic Sans MS" panose="030F0702030302020204" pitchFamily="66" charset="0"/>
                <a:cs typeface="Times New Roman" panose="02020603050405020304" pitchFamily="18" charset="0"/>
              </a:rPr>
              <a:t>( </a:t>
            </a:r>
            <a:r>
              <a:rPr lang="lv-LV" sz="4000" dirty="0" err="1" smtClean="0">
                <a:solidFill>
                  <a:prstClr val="black"/>
                </a:solidFill>
                <a:latin typeface="Comic Sans MS" panose="030F0702030302020204" pitchFamily="66" charset="0"/>
                <a:cs typeface="Times New Roman" panose="02020603050405020304" pitchFamily="18" charset="0"/>
              </a:rPr>
              <a:t>Kāpostnīcu</a:t>
            </a:r>
            <a:r>
              <a:rPr lang="lv-LV" sz="4000" dirty="0">
                <a:solidFill>
                  <a:prstClr val="black"/>
                </a:solidFill>
                <a:latin typeface="Comic Sans MS" panose="030F0702030302020204" pitchFamily="66" charset="0"/>
                <a:cs typeface="Times New Roman" panose="02020603050405020304" pitchFamily="18" charset="0"/>
              </a:rPr>
              <a:t>, Kustoņu </a:t>
            </a:r>
            <a:r>
              <a:rPr lang="lv-LV" sz="4000" dirty="0" smtClean="0">
                <a:solidFill>
                  <a:prstClr val="black"/>
                </a:solidFill>
                <a:latin typeface="Comic Sans MS" panose="030F0702030302020204" pitchFamily="66" charset="0"/>
                <a:cs typeface="Times New Roman" panose="02020603050405020304" pitchFamily="18" charset="0"/>
              </a:rPr>
              <a:t>Māru </a:t>
            </a:r>
            <a:r>
              <a:rPr lang="lv-LV" sz="4000" dirty="0">
                <a:solidFill>
                  <a:prstClr val="black"/>
                </a:solidFill>
                <a:latin typeface="Comic Sans MS" panose="030F0702030302020204" pitchFamily="66" charset="0"/>
                <a:cs typeface="Times New Roman" panose="02020603050405020304" pitchFamily="18" charset="0"/>
              </a:rPr>
              <a:t>jeb Atmodas </a:t>
            </a:r>
            <a:r>
              <a:rPr lang="lv-LV" sz="4000" dirty="0" smtClean="0">
                <a:solidFill>
                  <a:prstClr val="black"/>
                </a:solidFill>
                <a:latin typeface="Comic Sans MS" panose="030F0702030302020204" pitchFamily="66" charset="0"/>
                <a:cs typeface="Times New Roman" panose="02020603050405020304" pitchFamily="18" charset="0"/>
              </a:rPr>
              <a:t>dienu).</a:t>
            </a:r>
            <a:br>
              <a:rPr lang="lv-LV" sz="4000" dirty="0" smtClean="0">
                <a:solidFill>
                  <a:prstClr val="black"/>
                </a:solidFill>
                <a:latin typeface="Comic Sans MS" panose="030F0702030302020204" pitchFamily="66" charset="0"/>
                <a:cs typeface="Times New Roman" panose="02020603050405020304" pitchFamily="18" charset="0"/>
              </a:rPr>
            </a:br>
            <a:r>
              <a:rPr lang="lv-LV" sz="4000" dirty="0" smtClean="0">
                <a:solidFill>
                  <a:prstClr val="black"/>
                </a:solidFill>
                <a:latin typeface="Comic Sans MS" panose="030F0702030302020204" pitchFamily="66" charset="0"/>
                <a:cs typeface="Times New Roman" panose="02020603050405020304" pitchFamily="18" charset="0"/>
              </a:rPr>
              <a:t/>
            </a:r>
            <a:br>
              <a:rPr lang="lv-LV" sz="4000" dirty="0" smtClean="0">
                <a:solidFill>
                  <a:prstClr val="black"/>
                </a:solidFill>
                <a:latin typeface="Comic Sans MS" panose="030F0702030302020204" pitchFamily="66" charset="0"/>
                <a:cs typeface="Times New Roman" panose="02020603050405020304" pitchFamily="18" charset="0"/>
              </a:rPr>
            </a:br>
            <a:r>
              <a:rPr lang="lv-LV" sz="4000" dirty="0" smtClean="0">
                <a:solidFill>
                  <a:prstClr val="black"/>
                </a:solidFill>
                <a:latin typeface="Comic Sans MS" panose="030F0702030302020204" pitchFamily="66" charset="0"/>
                <a:cs typeface="Times New Roman" panose="02020603050405020304" pitchFamily="18" charset="0"/>
              </a:rPr>
              <a:t>Pēc </a:t>
            </a:r>
            <a:r>
              <a:rPr lang="lv-LV" sz="4000" dirty="0">
                <a:solidFill>
                  <a:prstClr val="black"/>
                </a:solidFill>
                <a:latin typeface="Comic Sans MS" panose="030F0702030302020204" pitchFamily="66" charset="0"/>
                <a:cs typeface="Times New Roman" panose="02020603050405020304" pitchFamily="18" charset="0"/>
              </a:rPr>
              <a:t>Māras dienas </a:t>
            </a:r>
            <a:r>
              <a:rPr lang="lv-LV" sz="4000" dirty="0" smtClean="0">
                <a:solidFill>
                  <a:prstClr val="black"/>
                </a:solidFill>
                <a:latin typeface="Comic Sans MS" panose="030F0702030302020204" pitchFamily="66" charset="0"/>
                <a:cs typeface="Times New Roman" panose="02020603050405020304" pitchFamily="18" charset="0"/>
              </a:rPr>
              <a:t>seko Ūsiņa diena, kas </a:t>
            </a:r>
            <a:r>
              <a:rPr lang="lv-LV" sz="4000" dirty="0">
                <a:solidFill>
                  <a:prstClr val="black"/>
                </a:solidFill>
                <a:latin typeface="Comic Sans MS" panose="030F0702030302020204" pitchFamily="66" charset="0"/>
                <a:cs typeface="Times New Roman" panose="02020603050405020304" pitchFamily="18" charset="0"/>
              </a:rPr>
              <a:t>iezīmē pavasara beigas un vasaras sākumu.</a:t>
            </a:r>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012832" y="1928806"/>
            <a:ext cx="8557846" cy="1354217"/>
          </a:xfrm>
          <a:prstGeom prst="rect">
            <a:avLst/>
          </a:prstGeom>
        </p:spPr>
        <p:txBody>
          <a:bodyPr wrap="square">
            <a:spAutoFit/>
          </a:bodyPr>
          <a:lstStyle/>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35259312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3" y="269631"/>
            <a:ext cx="8568800" cy="5967046"/>
          </a:xfrm>
        </p:spPr>
        <p:txBody>
          <a:bodyPr>
            <a:normAutofit/>
          </a:bodyPr>
          <a:lstStyle/>
          <a:p>
            <a:pPr algn="ctr"/>
            <a:r>
              <a:rPr lang="lv-LV" sz="4000" dirty="0" smtClean="0">
                <a:solidFill>
                  <a:prstClr val="black"/>
                </a:solidFill>
                <a:latin typeface="Comic Sans MS" panose="030F0702030302020204" pitchFamily="66" charset="0"/>
                <a:cs typeface="Times New Roman" panose="02020603050405020304" pitchFamily="18" charset="0"/>
              </a:rPr>
              <a:t>Māras dienas pēcpusdiena «Tautasdziesmu maratons» sagatavošanas grupā 25.04.2018</a:t>
            </a:r>
            <a:r>
              <a:rPr lang="lv-LV" sz="4000" dirty="0">
                <a:solidFill>
                  <a:prstClr val="black"/>
                </a:solidFill>
                <a:latin typeface="Comic Sans MS" panose="030F0702030302020204" pitchFamily="66" charset="0"/>
                <a:cs typeface="Times New Roman" panose="02020603050405020304" pitchFamily="18" charset="0"/>
              </a:rPr>
              <a:t>. pieredzes apmaiņas pasākumā.</a:t>
            </a:r>
            <a:r>
              <a:rPr lang="lv-LV" sz="4000" dirty="0" smtClean="0">
                <a:solidFill>
                  <a:prstClr val="black"/>
                </a:solidFill>
                <a:latin typeface="Comic Sans MS" panose="030F0702030302020204" pitchFamily="66" charset="0"/>
                <a:cs typeface="Times New Roman" panose="02020603050405020304" pitchFamily="18" charset="0"/>
              </a:rPr>
              <a:t/>
            </a:r>
            <a:br>
              <a:rPr lang="lv-LV" sz="4000" dirty="0" smtClean="0">
                <a:solidFill>
                  <a:prstClr val="black"/>
                </a:solidFill>
                <a:latin typeface="Comic Sans MS" panose="030F0702030302020204" pitchFamily="66" charset="0"/>
                <a:cs typeface="Times New Roman" panose="02020603050405020304" pitchFamily="18" charset="0"/>
              </a:rPr>
            </a:br>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012832" y="1928806"/>
            <a:ext cx="8557846" cy="1354217"/>
          </a:xfrm>
          <a:prstGeom prst="rect">
            <a:avLst/>
          </a:prstGeom>
        </p:spPr>
        <p:txBody>
          <a:bodyPr wrap="square">
            <a:spAutoFit/>
          </a:bodyPr>
          <a:lstStyle/>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17275714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16068" r="17522"/>
          <a:stretch/>
        </p:blipFill>
        <p:spPr>
          <a:xfrm>
            <a:off x="2908092" y="122831"/>
            <a:ext cx="4273968" cy="4349261"/>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val="0"/>
              </a:ext>
            </a:extLst>
          </a:blip>
          <a:srcRect l="1965" t="11796" r="6239" b="3931"/>
          <a:stretch/>
        </p:blipFill>
        <p:spPr>
          <a:xfrm>
            <a:off x="7435121" y="2280309"/>
            <a:ext cx="4607171" cy="4229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523516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16923"/>
          <a:stretch/>
        </p:blipFill>
        <p:spPr>
          <a:xfrm>
            <a:off x="2822090" y="122831"/>
            <a:ext cx="4613031" cy="383236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val="0"/>
              </a:ext>
            </a:extLst>
          </a:blip>
          <a:srcRect t="15897"/>
          <a:stretch/>
        </p:blipFill>
        <p:spPr>
          <a:xfrm>
            <a:off x="7521123" y="2754921"/>
            <a:ext cx="4641695" cy="39037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51846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282462" y="920621"/>
            <a:ext cx="8557846" cy="4678204"/>
          </a:xfrm>
          <a:prstGeom prst="rect">
            <a:avLst/>
          </a:prstGeom>
        </p:spPr>
        <p:txBody>
          <a:bodyPr wrap="square">
            <a:spAutoFit/>
          </a:bodyPr>
          <a:lstStyle/>
          <a:p>
            <a:pPr algn="ctr"/>
            <a:r>
              <a:rPr lang="lv-LV" sz="4000" dirty="0">
                <a:solidFill>
                  <a:prstClr val="black"/>
                </a:solidFill>
                <a:latin typeface="Comic Sans MS" panose="030F0702030302020204" pitchFamily="66" charset="0"/>
                <a:cs typeface="Times New Roman" panose="02020603050405020304" pitchFamily="18" charset="0"/>
              </a:rPr>
              <a:t/>
            </a:r>
            <a:br>
              <a:rPr lang="lv-LV" sz="4000" dirty="0">
                <a:solidFill>
                  <a:prstClr val="black"/>
                </a:solidFill>
                <a:latin typeface="Comic Sans MS" panose="030F0702030302020204" pitchFamily="66" charset="0"/>
                <a:cs typeface="Times New Roman" panose="02020603050405020304" pitchFamily="18" charset="0"/>
              </a:rPr>
            </a:br>
            <a:r>
              <a:rPr lang="lv-LV" sz="4000" dirty="0" smtClean="0">
                <a:solidFill>
                  <a:prstClr val="black"/>
                </a:solidFill>
                <a:latin typeface="Comic Sans MS" panose="030F0702030302020204" pitchFamily="66" charset="0"/>
                <a:cs typeface="Times New Roman" panose="02020603050405020304" pitchFamily="18" charset="0"/>
              </a:rPr>
              <a:t>Projekta laikā notika </a:t>
            </a:r>
          </a:p>
          <a:p>
            <a:pPr algn="ctr"/>
            <a:r>
              <a:rPr lang="lv-LV" sz="4000" dirty="0" smtClean="0">
                <a:solidFill>
                  <a:prstClr val="black"/>
                </a:solidFill>
                <a:latin typeface="Comic Sans MS" panose="030F0702030302020204" pitchFamily="66" charset="0"/>
                <a:cs typeface="Times New Roman" panose="02020603050405020304" pitchFamily="18" charset="0"/>
              </a:rPr>
              <a:t>nodarbību cikls, kurā</a:t>
            </a:r>
          </a:p>
          <a:p>
            <a:pPr algn="ctr"/>
            <a:r>
              <a:rPr lang="lv-LV" sz="4000" dirty="0" smtClean="0">
                <a:solidFill>
                  <a:prstClr val="black"/>
                </a:solidFill>
                <a:latin typeface="Comic Sans MS" panose="030F0702030302020204" pitchFamily="66" charset="0"/>
                <a:cs typeface="Times New Roman" panose="02020603050405020304" pitchFamily="18" charset="0"/>
              </a:rPr>
              <a:t> īpaši tika aktualizēta </a:t>
            </a:r>
          </a:p>
          <a:p>
            <a:pPr algn="ctr"/>
            <a:r>
              <a:rPr lang="lv-LV" sz="4000" dirty="0" smtClean="0">
                <a:solidFill>
                  <a:prstClr val="black"/>
                </a:solidFill>
                <a:latin typeface="Comic Sans MS" panose="030F0702030302020204" pitchFamily="66" charset="0"/>
                <a:cs typeface="Times New Roman" panose="02020603050405020304" pitchFamily="18" charset="0"/>
              </a:rPr>
              <a:t>Latvijas simtgades tēma. </a:t>
            </a:r>
          </a:p>
          <a:p>
            <a:pPr algn="ctr"/>
            <a:r>
              <a:rPr lang="lv-LV" sz="4000" dirty="0" smtClean="0">
                <a:solidFill>
                  <a:prstClr val="black"/>
                </a:solidFill>
                <a:latin typeface="Comic Sans MS" panose="030F0702030302020204" pitchFamily="66" charset="0"/>
                <a:cs typeface="Times New Roman" panose="02020603050405020304" pitchFamily="18" charset="0"/>
              </a:rPr>
              <a:t>Cikla nobeigumā iestādes pedagogi dalījās savā pieredzē ar kolēģēm.</a:t>
            </a:r>
          </a:p>
          <a:p>
            <a:endParaRPr lang="ru-RU" dirty="0">
              <a:solidFill>
                <a:prstClr val="black"/>
              </a:solidFill>
            </a:endParaRPr>
          </a:p>
        </p:txBody>
      </p:sp>
    </p:spTree>
    <p:extLst>
      <p:ext uri="{BB962C8B-B14F-4D97-AF65-F5344CB8AC3E}">
        <p14:creationId xmlns:p14="http://schemas.microsoft.com/office/powerpoint/2010/main" val="37285680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3" y="269631"/>
            <a:ext cx="8568800" cy="5967046"/>
          </a:xfrm>
        </p:spPr>
        <p:txBody>
          <a:bodyPr>
            <a:normAutofit/>
          </a:bodyPr>
          <a:lstStyle/>
          <a:p>
            <a:pPr algn="ctr"/>
            <a:r>
              <a:rPr lang="en-US" sz="4000" dirty="0" err="1" smtClean="0">
                <a:solidFill>
                  <a:prstClr val="black"/>
                </a:solidFill>
                <a:latin typeface="Comic Sans MS" panose="030F0702030302020204" pitchFamily="66" charset="0"/>
                <a:cs typeface="Times New Roman" panose="02020603050405020304" pitchFamily="18" charset="0"/>
              </a:rPr>
              <a:t>Tautas</a:t>
            </a:r>
            <a:r>
              <a:rPr lang="en-US" sz="4000" dirty="0" smtClean="0">
                <a:solidFill>
                  <a:prstClr val="black"/>
                </a:solidFill>
                <a:latin typeface="Comic Sans MS" panose="030F0702030302020204" pitchFamily="66" charset="0"/>
                <a:cs typeface="Times New Roman" panose="02020603050405020304" pitchFamily="18" charset="0"/>
              </a:rPr>
              <a:t> </a:t>
            </a:r>
            <a:r>
              <a:rPr lang="en-US" sz="4000" dirty="0" err="1" smtClean="0">
                <a:solidFill>
                  <a:prstClr val="black"/>
                </a:solidFill>
                <a:latin typeface="Comic Sans MS" panose="030F0702030302020204" pitchFamily="66" charset="0"/>
                <a:cs typeface="Times New Roman" panose="02020603050405020304" pitchFamily="18" charset="0"/>
              </a:rPr>
              <a:t>deju</a:t>
            </a:r>
            <a:r>
              <a:rPr lang="en-US" sz="4000" dirty="0" smtClean="0">
                <a:solidFill>
                  <a:prstClr val="black"/>
                </a:solidFill>
                <a:latin typeface="Comic Sans MS" panose="030F0702030302020204" pitchFamily="66" charset="0"/>
                <a:cs typeface="Times New Roman" panose="02020603050405020304" pitchFamily="18" charset="0"/>
              </a:rPr>
              <a:t> </a:t>
            </a:r>
            <a:r>
              <a:rPr lang="en-US" sz="4000" dirty="0" err="1" smtClean="0">
                <a:solidFill>
                  <a:prstClr val="black"/>
                </a:solidFill>
                <a:latin typeface="Comic Sans MS" panose="030F0702030302020204" pitchFamily="66" charset="0"/>
                <a:cs typeface="Times New Roman" panose="02020603050405020304" pitchFamily="18" charset="0"/>
              </a:rPr>
              <a:t>pulci</a:t>
            </a:r>
            <a:r>
              <a:rPr lang="lv-LV" sz="4000" dirty="0" err="1" smtClean="0">
                <a:solidFill>
                  <a:prstClr val="black"/>
                </a:solidFill>
                <a:latin typeface="Comic Sans MS" panose="030F0702030302020204" pitchFamily="66" charset="0"/>
                <a:cs typeface="Times New Roman" panose="02020603050405020304" pitchFamily="18" charset="0"/>
              </a:rPr>
              <a:t>ņa</a:t>
            </a:r>
            <a:r>
              <a:rPr lang="lv-LV" sz="4000" dirty="0" smtClean="0">
                <a:solidFill>
                  <a:prstClr val="black"/>
                </a:solidFill>
                <a:latin typeface="Comic Sans MS" panose="030F0702030302020204" pitchFamily="66" charset="0"/>
                <a:cs typeface="Times New Roman" panose="02020603050405020304" pitchFamily="18" charset="0"/>
              </a:rPr>
              <a:t> «Ritenītis» un ansambļa uzstāšanās 25.04.2018. pieredzes apmaiņas pasākumā.</a:t>
            </a:r>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012832" y="1928806"/>
            <a:ext cx="8557846" cy="1354217"/>
          </a:xfrm>
          <a:prstGeom prst="rect">
            <a:avLst/>
          </a:prstGeom>
        </p:spPr>
        <p:txBody>
          <a:bodyPr wrap="square">
            <a:spAutoFit/>
          </a:bodyPr>
          <a:lstStyle/>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22584704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l="4872" t="11795" b="4786"/>
          <a:stretch/>
        </p:blipFill>
        <p:spPr>
          <a:xfrm>
            <a:off x="2908092" y="222737"/>
            <a:ext cx="4705760" cy="4126525"/>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val="0"/>
              </a:ext>
            </a:extLst>
          </a:blip>
          <a:srcRect l="13589" t="19146" b="8718"/>
          <a:stretch/>
        </p:blipFill>
        <p:spPr>
          <a:xfrm>
            <a:off x="7714640" y="3026020"/>
            <a:ext cx="4377253" cy="3654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6038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b="21538"/>
          <a:stretch/>
        </p:blipFill>
        <p:spPr>
          <a:xfrm>
            <a:off x="2888165" y="122831"/>
            <a:ext cx="4848079" cy="3803877"/>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865986" y="2497014"/>
            <a:ext cx="4225907" cy="42259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8519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9317" t="10769" r="13418"/>
          <a:stretch/>
        </p:blipFill>
        <p:spPr>
          <a:xfrm>
            <a:off x="2908091" y="122830"/>
            <a:ext cx="4294207" cy="4959239"/>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val="0"/>
              </a:ext>
            </a:extLst>
          </a:blip>
          <a:srcRect l="4188" t="18975" r="15812"/>
          <a:stretch/>
        </p:blipFill>
        <p:spPr>
          <a:xfrm>
            <a:off x="7332039" y="2216765"/>
            <a:ext cx="4397290" cy="4453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477775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sp>
        <p:nvSpPr>
          <p:cNvPr id="4" name="Прямоугольник 3"/>
          <p:cNvSpPr/>
          <p:nvPr/>
        </p:nvSpPr>
        <p:spPr>
          <a:xfrm>
            <a:off x="3505199" y="1659285"/>
            <a:ext cx="7936523" cy="584775"/>
          </a:xfrm>
          <a:prstGeom prst="rect">
            <a:avLst/>
          </a:prstGeom>
        </p:spPr>
        <p:txBody>
          <a:bodyPr wrap="square">
            <a:spAutoFit/>
          </a:bodyPr>
          <a:lstStyle/>
          <a:p>
            <a:pPr algn="ctr"/>
            <a:endParaRPr lang="ru-RU" sz="3200" dirty="0">
              <a:solidFill>
                <a:prstClr val="black"/>
              </a:solidFill>
              <a:latin typeface="Comic Sans MS" panose="030F0702030302020204" pitchFamily="66" charset="0"/>
            </a:endParaRPr>
          </a:p>
        </p:txBody>
      </p:sp>
      <p:pic>
        <p:nvPicPr>
          <p:cNvPr id="1026" name="Picture 2" descr="AttÄlu rezultÄti vaicÄjumam âbaltÄ galdauta svÄtkiâ"/>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2263" y="1200329"/>
            <a:ext cx="7394087" cy="5138636"/>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29907" y="0"/>
            <a:ext cx="5638800" cy="1200329"/>
          </a:xfrm>
          <a:prstGeom prst="rect">
            <a:avLst/>
          </a:prstGeom>
          <a:noFill/>
        </p:spPr>
        <p:txBody>
          <a:bodyPr wrap="square" rtlCol="0">
            <a:spAutoFit/>
          </a:bodyPr>
          <a:lstStyle/>
          <a:p>
            <a:pPr algn="ctr"/>
            <a:r>
              <a:rPr lang="lv-LV" sz="2400" dirty="0" smtClean="0">
                <a:latin typeface="Comic Sans MS" panose="030F0702030302020204" pitchFamily="66" charset="0"/>
              </a:rPr>
              <a:t>3.maijā ar dziedāšanu, dejām, rotaļām un pie kopīga galda radīsim  </a:t>
            </a:r>
            <a:r>
              <a:rPr lang="lv-LV" sz="2400" dirty="0">
                <a:latin typeface="Comic Sans MS" panose="030F0702030302020204" pitchFamily="66" charset="0"/>
              </a:rPr>
              <a:t>svētku </a:t>
            </a:r>
            <a:r>
              <a:rPr lang="lv-LV" sz="2400" dirty="0" smtClean="0">
                <a:latin typeface="Comic Sans MS" panose="030F0702030302020204" pitchFamily="66" charset="0"/>
              </a:rPr>
              <a:t>sajūtu par godu </a:t>
            </a:r>
            <a:r>
              <a:rPr lang="lv-LV" sz="2400" dirty="0">
                <a:latin typeface="Comic Sans MS" panose="030F0702030302020204" pitchFamily="66" charset="0"/>
              </a:rPr>
              <a:t>Latvijai  </a:t>
            </a:r>
            <a:r>
              <a:rPr lang="lv-LV" sz="2400" dirty="0" smtClean="0"/>
              <a:t> </a:t>
            </a:r>
            <a:endParaRPr lang="ru-RU" sz="2400" dirty="0"/>
          </a:p>
        </p:txBody>
      </p:sp>
    </p:spTree>
    <p:extLst>
      <p:ext uri="{BB962C8B-B14F-4D97-AF65-F5344CB8AC3E}">
        <p14:creationId xmlns:p14="http://schemas.microsoft.com/office/powerpoint/2010/main" val="1939063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2052" name="Picture 4" descr="SaistÄ«ts attÄl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64806" y="1192655"/>
            <a:ext cx="7089771" cy="531732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98275" y="215102"/>
            <a:ext cx="6822831" cy="954107"/>
          </a:xfrm>
          <a:prstGeom prst="rect">
            <a:avLst/>
          </a:prstGeom>
          <a:noFill/>
        </p:spPr>
        <p:txBody>
          <a:bodyPr wrap="square" rtlCol="0">
            <a:spAutoFit/>
          </a:bodyPr>
          <a:lstStyle/>
          <a:p>
            <a:pPr algn="ctr"/>
            <a:r>
              <a:rPr lang="lv-LV" sz="2800" dirty="0" smtClean="0">
                <a:latin typeface="Comic Sans MS" panose="030F0702030302020204" pitchFamily="66" charset="0"/>
              </a:rPr>
              <a:t>Par godu Latvijas simtgadei iestādes teritorijā stādīsim ozolu.</a:t>
            </a:r>
            <a:endParaRPr lang="ru-RU" sz="2800" dirty="0">
              <a:latin typeface="Comic Sans MS" panose="030F0702030302020204" pitchFamily="66" charset="0"/>
            </a:endParaRPr>
          </a:p>
        </p:txBody>
      </p:sp>
    </p:spTree>
    <p:extLst>
      <p:ext uri="{BB962C8B-B14F-4D97-AF65-F5344CB8AC3E}">
        <p14:creationId xmlns:p14="http://schemas.microsoft.com/office/powerpoint/2010/main" val="5160313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fontScale="90000"/>
          </a:bodyPr>
          <a:lstStyle/>
          <a:p>
            <a:r>
              <a:rPr lang="lv-LV" sz="4000" dirty="0" smtClean="0">
                <a:latin typeface="Comic Sans MS" panose="030F0702030302020204" pitchFamily="66" charset="0"/>
                <a:cs typeface="Times New Roman" panose="02020603050405020304" pitchFamily="18" charset="0"/>
              </a:rPr>
              <a:t/>
            </a:r>
            <a:br>
              <a:rPr lang="lv-LV" sz="4000" dirty="0" smtClean="0">
                <a:latin typeface="Comic Sans MS" panose="030F0702030302020204" pitchFamily="66" charset="0"/>
                <a:cs typeface="Times New Roman" panose="02020603050405020304" pitchFamily="18" charset="0"/>
              </a:rPr>
            </a:br>
            <a:r>
              <a:rPr lang="lv-LV" sz="4000" dirty="0">
                <a:latin typeface="Comic Sans MS" panose="030F0702030302020204" pitchFamily="66" charset="0"/>
                <a:cs typeface="Times New Roman" panose="02020603050405020304" pitchFamily="18" charset="0"/>
              </a:rPr>
              <a:t/>
            </a:r>
            <a:br>
              <a:rPr lang="lv-LV" sz="4000" dirty="0">
                <a:latin typeface="Comic Sans MS" panose="030F0702030302020204" pitchFamily="66" charset="0"/>
                <a:cs typeface="Times New Roman" panose="02020603050405020304" pitchFamily="18" charset="0"/>
              </a:rPr>
            </a:br>
            <a:r>
              <a:rPr lang="lv-LV" sz="4000" dirty="0" smtClean="0">
                <a:latin typeface="Comic Sans MS" panose="030F0702030302020204" pitchFamily="66" charset="0"/>
                <a:cs typeface="Times New Roman" panose="02020603050405020304" pitchFamily="18" charset="0"/>
              </a:rPr>
              <a:t>Kopā ar bērnu vecākiem projekta laikā esam paveikuši:</a:t>
            </a:r>
            <a:br>
              <a:rPr lang="lv-LV" sz="4000" dirty="0" smtClean="0">
                <a:latin typeface="Comic Sans MS" panose="030F0702030302020204" pitchFamily="66" charset="0"/>
                <a:cs typeface="Times New Roman" panose="02020603050405020304" pitchFamily="18" charset="0"/>
              </a:rPr>
            </a:br>
            <a:r>
              <a:rPr lang="lv-LV" sz="4000" dirty="0" smtClean="0">
                <a:latin typeface="Comic Sans MS" panose="030F0702030302020204" pitchFamily="66" charset="0"/>
                <a:cs typeface="Times New Roman" panose="02020603050405020304" pitchFamily="18" charset="0"/>
              </a:rPr>
              <a:t/>
            </a:r>
            <a:br>
              <a:rPr lang="lv-LV" sz="4000" dirty="0" smtClean="0">
                <a:latin typeface="Comic Sans MS" panose="030F0702030302020204" pitchFamily="66" charset="0"/>
                <a:cs typeface="Times New Roman" panose="02020603050405020304" pitchFamily="18" charset="0"/>
              </a:rPr>
            </a:br>
            <a:r>
              <a:rPr lang="lv-LV" sz="4000" dirty="0" smtClean="0">
                <a:latin typeface="Comic Sans MS" panose="030F0702030302020204" pitchFamily="66" charset="0"/>
                <a:cs typeface="Times New Roman" panose="02020603050405020304" pitchFamily="18" charset="0"/>
              </a:rPr>
              <a:t>- izstāde «Mūsu saimes ozols»,</a:t>
            </a:r>
            <a:r>
              <a:rPr lang="lv-LV" sz="4000" dirty="0">
                <a:latin typeface="Comic Sans MS" panose="030F0702030302020204" pitchFamily="66" charset="0"/>
                <a:cs typeface="Times New Roman" panose="02020603050405020304" pitchFamily="18" charset="0"/>
              </a:rPr>
              <a:t/>
            </a:r>
            <a:br>
              <a:rPr lang="lv-LV" sz="4000" dirty="0">
                <a:latin typeface="Comic Sans MS" panose="030F0702030302020204" pitchFamily="66" charset="0"/>
                <a:cs typeface="Times New Roman" panose="02020603050405020304" pitchFamily="18" charset="0"/>
              </a:rPr>
            </a:br>
            <a:r>
              <a:rPr lang="lv-LV" sz="4000" dirty="0">
                <a:solidFill>
                  <a:prstClr val="black"/>
                </a:solidFill>
                <a:latin typeface="Comic Sans MS" panose="030F0702030302020204" pitchFamily="66" charset="0"/>
                <a:cs typeface="Times New Roman" panose="02020603050405020304" pitchFamily="18" charset="0"/>
              </a:rPr>
              <a:t>- izstāde « Mūsu saimes rakstu raksti»</a:t>
            </a:r>
            <a:r>
              <a:rPr lang="en-US" sz="4000" dirty="0">
                <a:solidFill>
                  <a:prstClr val="black"/>
                </a:solidFill>
                <a:latin typeface="Comic Sans MS" panose="030F0702030302020204" pitchFamily="66" charset="0"/>
                <a:cs typeface="Times New Roman" panose="02020603050405020304" pitchFamily="18" charset="0"/>
              </a:rPr>
              <a:t>,</a:t>
            </a:r>
            <a:br>
              <a:rPr lang="en-US" sz="4000" dirty="0">
                <a:solidFill>
                  <a:prstClr val="black"/>
                </a:solidFill>
                <a:latin typeface="Comic Sans MS" panose="030F0702030302020204" pitchFamily="66" charset="0"/>
                <a:cs typeface="Times New Roman" panose="02020603050405020304" pitchFamily="18" charset="0"/>
              </a:rPr>
            </a:br>
            <a:r>
              <a:rPr lang="en-US" sz="4000" dirty="0">
                <a:solidFill>
                  <a:prstClr val="black"/>
                </a:solidFill>
                <a:latin typeface="Comic Sans MS" panose="030F0702030302020204" pitchFamily="66" charset="0"/>
                <a:cs typeface="Times New Roman" panose="02020603050405020304" pitchFamily="18" charset="0"/>
              </a:rPr>
              <a:t>-</a:t>
            </a:r>
            <a:r>
              <a:rPr lang="en-US" sz="4000" dirty="0" err="1">
                <a:solidFill>
                  <a:prstClr val="black"/>
                </a:solidFill>
                <a:latin typeface="Comic Sans MS" panose="030F0702030302020204" pitchFamily="66" charset="0"/>
                <a:cs typeface="Times New Roman" panose="02020603050405020304" pitchFamily="18" charset="0"/>
              </a:rPr>
              <a:t>izst</a:t>
            </a:r>
            <a:r>
              <a:rPr lang="lv-LV" sz="4000" dirty="0" err="1">
                <a:solidFill>
                  <a:prstClr val="black"/>
                </a:solidFill>
                <a:latin typeface="Comic Sans MS" panose="030F0702030302020204" pitchFamily="66" charset="0"/>
                <a:cs typeface="Times New Roman" panose="02020603050405020304" pitchFamily="18" charset="0"/>
              </a:rPr>
              <a:t>āde</a:t>
            </a:r>
            <a:r>
              <a:rPr lang="lv-LV" sz="4000" dirty="0">
                <a:solidFill>
                  <a:prstClr val="black"/>
                </a:solidFill>
                <a:latin typeface="Comic Sans MS" panose="030F0702030302020204" pitchFamily="66" charset="0"/>
                <a:cs typeface="Times New Roman" panose="02020603050405020304" pitchFamily="18" charset="0"/>
              </a:rPr>
              <a:t> «No mūsu tautas pūra lādes»</a:t>
            </a:r>
            <a:r>
              <a:rPr lang="lv-LV" sz="4000" dirty="0" smtClean="0">
                <a:latin typeface="Comic Sans MS" panose="030F0702030302020204" pitchFamily="66" charset="0"/>
                <a:cs typeface="Times New Roman" panose="02020603050405020304" pitchFamily="18" charset="0"/>
              </a:rPr>
              <a:t/>
            </a:r>
            <a:br>
              <a:rPr lang="lv-LV" sz="4000" dirty="0" smtClean="0">
                <a:latin typeface="Comic Sans MS" panose="030F0702030302020204" pitchFamily="66" charset="0"/>
                <a:cs typeface="Times New Roman" panose="02020603050405020304" pitchFamily="18" charset="0"/>
              </a:rPr>
            </a:br>
            <a:r>
              <a:rPr lang="lv-LV" sz="4000" dirty="0" smtClean="0">
                <a:latin typeface="Comic Sans MS" panose="030F0702030302020204" pitchFamily="66" charset="0"/>
                <a:cs typeface="Times New Roman" panose="02020603050405020304" pitchFamily="18" charset="0"/>
              </a:rPr>
              <a:t>- radošā darbnīca «Lukturīšu darbnīca»,</a:t>
            </a:r>
            <a:br>
              <a:rPr lang="lv-LV" sz="4000" dirty="0" smtClean="0">
                <a:latin typeface="Comic Sans MS" panose="030F0702030302020204" pitchFamily="66" charset="0"/>
                <a:cs typeface="Times New Roman" panose="02020603050405020304" pitchFamily="18" charset="0"/>
              </a:rPr>
            </a:br>
            <a:r>
              <a:rPr lang="lv-LV" sz="4000" dirty="0" smtClean="0">
                <a:latin typeface="Comic Sans MS" panose="030F0702030302020204" pitchFamily="66" charset="0"/>
                <a:cs typeface="Times New Roman" panose="02020603050405020304" pitchFamily="18" charset="0"/>
              </a:rPr>
              <a:t>- radošā darbnīca «Mana māja Latvijā»,</a:t>
            </a:r>
            <a:br>
              <a:rPr lang="lv-LV" sz="4000" dirty="0" smtClean="0">
                <a:latin typeface="Comic Sans MS" panose="030F0702030302020204" pitchFamily="66" charset="0"/>
                <a:cs typeface="Times New Roman" panose="02020603050405020304" pitchFamily="18" charset="0"/>
              </a:rPr>
            </a:br>
            <a:r>
              <a:rPr lang="lv-LV" sz="4000" dirty="0">
                <a:solidFill>
                  <a:prstClr val="black"/>
                </a:solidFill>
                <a:latin typeface="Comic Sans MS" panose="030F0702030302020204" pitchFamily="66" charset="0"/>
                <a:cs typeface="Times New Roman" panose="02020603050405020304" pitchFamily="18" charset="0"/>
              </a:rPr>
              <a:t>- labdarības akcija « Labo darbu nedēļa 2018.»,</a:t>
            </a:r>
            <a:r>
              <a:rPr lang="lv-LV" sz="4000" dirty="0" smtClean="0">
                <a:latin typeface="Comic Sans MS" panose="030F0702030302020204" pitchFamily="66" charset="0"/>
                <a:cs typeface="Times New Roman" panose="02020603050405020304" pitchFamily="18" charset="0"/>
              </a:rPr>
              <a:t/>
            </a:r>
            <a:br>
              <a:rPr lang="lv-LV" sz="4000" dirty="0" smtClean="0">
                <a:latin typeface="Comic Sans MS" panose="030F0702030302020204" pitchFamily="66" charset="0"/>
                <a:cs typeface="Times New Roman" panose="02020603050405020304" pitchFamily="18" charset="0"/>
              </a:rPr>
            </a:br>
            <a:r>
              <a:rPr lang="lv-LV" sz="4000" dirty="0" smtClean="0">
                <a:latin typeface="Comic Sans MS" panose="030F0702030302020204" pitchFamily="66" charset="0"/>
                <a:cs typeface="Times New Roman" panose="02020603050405020304" pitchFamily="18" charset="0"/>
              </a:rPr>
              <a:t>- labdarības akcija « Sniedzot prieka mirkli»</a:t>
            </a:r>
            <a:r>
              <a:rPr lang="lv-LV" sz="4000" dirty="0" smtClean="0">
                <a:latin typeface="Comic Sans MS" panose="030F0702030302020204" pitchFamily="66" charset="0"/>
              </a:rPr>
              <a:t/>
            </a:r>
            <a:br>
              <a:rPr lang="lv-LV" sz="4000" dirty="0" smtClean="0">
                <a:latin typeface="Comic Sans MS" panose="030F0702030302020204" pitchFamily="66" charset="0"/>
              </a:rPr>
            </a:br>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Tree>
    <p:extLst>
      <p:ext uri="{BB962C8B-B14F-4D97-AF65-F5344CB8AC3E}">
        <p14:creationId xmlns:p14="http://schemas.microsoft.com/office/powerpoint/2010/main" val="10529525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b="13333"/>
          <a:stretch/>
        </p:blipFill>
        <p:spPr>
          <a:xfrm>
            <a:off x="2823646" y="122831"/>
            <a:ext cx="4801952" cy="416169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val="0"/>
              </a:ext>
            </a:extLst>
          </a:blip>
          <a:srcRect b="12650"/>
          <a:stretch/>
        </p:blipFill>
        <p:spPr>
          <a:xfrm>
            <a:off x="7541151" y="2682661"/>
            <a:ext cx="4589893" cy="4009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680399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574987"/>
            <a:ext cx="9054059" cy="6071998"/>
          </a:xfrm>
        </p:spPr>
        <p:txBody>
          <a:bodyPr>
            <a:normAutofit/>
          </a:bodyPr>
          <a:lstStyle/>
          <a:p>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341076" y="322744"/>
            <a:ext cx="8124861" cy="1846659"/>
          </a:xfrm>
          <a:prstGeom prst="rect">
            <a:avLst/>
          </a:prstGeom>
        </p:spPr>
        <p:txBody>
          <a:bodyPr wrap="square">
            <a:spAutoFit/>
          </a:bodyPr>
          <a:lstStyle/>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p>
        </p:txBody>
      </p:sp>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r="6239" b="11624"/>
          <a:stretch/>
        </p:blipFill>
        <p:spPr>
          <a:xfrm>
            <a:off x="2908092" y="322744"/>
            <a:ext cx="4974939" cy="4689231"/>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val="0"/>
              </a:ext>
            </a:extLst>
          </a:blip>
          <a:srcRect l="8975" r="5213" b="14017"/>
          <a:stretch/>
        </p:blipFill>
        <p:spPr>
          <a:xfrm>
            <a:off x="7824693" y="2421646"/>
            <a:ext cx="4267200" cy="4275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904665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5000">
              <a:srgbClr val="FEFFF5"/>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2" y="122831"/>
            <a:ext cx="9054059" cy="6387152"/>
          </a:xfrm>
        </p:spPr>
        <p:txBody>
          <a:bodyPr>
            <a:normAutofit/>
          </a:bodyPr>
          <a:lstStyle/>
          <a:p>
            <a:r>
              <a:rPr lang="en-US" sz="2800" dirty="0" smtClean="0">
                <a:latin typeface="Times New Roman" panose="02020603050405020304" pitchFamily="18" charset="0"/>
                <a:cs typeface="Times New Roman" panose="02020603050405020304" pitchFamily="18" charset="0"/>
              </a:rPr>
              <a:t/>
            </a:r>
            <a:br>
              <a:rPr lang="en-US" sz="2800" dirty="0" smtClean="0">
                <a:latin typeface="Times New Roman" panose="02020603050405020304" pitchFamily="18" charset="0"/>
                <a:cs typeface="Times New Roman" panose="02020603050405020304" pitchFamily="18" charset="0"/>
              </a:rPr>
            </a:br>
            <a:r>
              <a:rPr lang="lv-LV" sz="2800" dirty="0" smtClean="0">
                <a:latin typeface="Times New Roman" panose="02020603050405020304" pitchFamily="18" charset="0"/>
                <a:cs typeface="Times New Roman" panose="02020603050405020304" pitchFamily="18" charset="0"/>
              </a:rPr>
              <a:t/>
            </a:r>
            <a:br>
              <a:rPr lang="lv-LV" sz="2800" dirty="0" smtClean="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4274" r="11880" b="12650"/>
          <a:stretch/>
        </p:blipFill>
        <p:spPr>
          <a:xfrm>
            <a:off x="3030415" y="122831"/>
            <a:ext cx="4120662" cy="3884853"/>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val="0"/>
              </a:ext>
            </a:extLst>
          </a:blip>
          <a:srcRect t="15385" r="19231" b="12821"/>
          <a:stretch/>
        </p:blipFill>
        <p:spPr>
          <a:xfrm>
            <a:off x="7435121" y="2524137"/>
            <a:ext cx="4484077" cy="3985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76820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19047" y="105509"/>
            <a:ext cx="4595446" cy="4595446"/>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53764" y="2074985"/>
            <a:ext cx="4478216" cy="4478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184882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b="12821"/>
          <a:stretch/>
        </p:blipFill>
        <p:spPr>
          <a:xfrm>
            <a:off x="2913184" y="164124"/>
            <a:ext cx="4383740" cy="382172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t="2735" b="12479"/>
          <a:stretch/>
        </p:blipFill>
        <p:spPr>
          <a:xfrm>
            <a:off x="7473461" y="2697029"/>
            <a:ext cx="4589585" cy="3891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0578004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5" name="Рисунок 4"/>
          <p:cNvPicPr>
            <a:picLocks noChangeAspect="1"/>
          </p:cNvPicPr>
          <p:nvPr/>
        </p:nvPicPr>
        <p:blipFill rotWithShape="1">
          <a:blip r:embed="rId3" cstate="email">
            <a:extLst>
              <a:ext uri="{28A0092B-C50C-407E-A947-70E740481C1C}">
                <a14:useLocalDpi xmlns:a14="http://schemas.microsoft.com/office/drawing/2010/main" val="0"/>
              </a:ext>
            </a:extLst>
          </a:blip>
          <a:srcRect l="9102" r="5000"/>
          <a:stretch/>
        </p:blipFill>
        <p:spPr>
          <a:xfrm>
            <a:off x="3283164" y="250296"/>
            <a:ext cx="4560277" cy="3981734"/>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4" cstate="email">
            <a:extLst>
              <a:ext uri="{28A0092B-C50C-407E-A947-70E740481C1C}">
                <a14:useLocalDpi xmlns:a14="http://schemas.microsoft.com/office/drawing/2010/main" val="0"/>
              </a:ext>
            </a:extLst>
          </a:blip>
          <a:srcRect l="11482" t="5470" r="24701" b="6838"/>
          <a:stretch/>
        </p:blipFill>
        <p:spPr>
          <a:xfrm>
            <a:off x="8346830" y="644769"/>
            <a:ext cx="3282462" cy="6013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65785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14701" r="3077"/>
          <a:stretch/>
        </p:blipFill>
        <p:spPr>
          <a:xfrm>
            <a:off x="3143333" y="96359"/>
            <a:ext cx="4525108" cy="2986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Рисунок 6"/>
          <p:cNvPicPr>
            <a:picLocks noChangeAspect="1"/>
          </p:cNvPicPr>
          <p:nvPr/>
        </p:nvPicPr>
        <p:blipFill rotWithShape="1">
          <a:blip r:embed="rId4" cstate="email">
            <a:extLst>
              <a:ext uri="{28A0092B-C50C-407E-A947-70E740481C1C}">
                <a14:useLocalDpi xmlns:a14="http://schemas.microsoft.com/office/drawing/2010/main" val="0"/>
              </a:ext>
            </a:extLst>
          </a:blip>
          <a:srcRect b="18120"/>
          <a:stretch/>
        </p:blipFill>
        <p:spPr>
          <a:xfrm>
            <a:off x="8271246" y="835193"/>
            <a:ext cx="3626827" cy="3959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5" cstate="email">
            <a:extLst>
              <a:ext uri="{28A0092B-C50C-407E-A947-70E740481C1C}">
                <a14:useLocalDpi xmlns:a14="http://schemas.microsoft.com/office/drawing/2010/main" val="0"/>
              </a:ext>
            </a:extLst>
          </a:blip>
          <a:srcRect b="15043"/>
          <a:stretch/>
        </p:blipFill>
        <p:spPr>
          <a:xfrm>
            <a:off x="2868544" y="3353841"/>
            <a:ext cx="5074686" cy="3233486"/>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618673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2593" t="855" b="4446"/>
          <a:stretch/>
        </p:blipFill>
        <p:spPr>
          <a:xfrm>
            <a:off x="3000090" y="175846"/>
            <a:ext cx="3599349" cy="4665785"/>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51786" y="2763716"/>
            <a:ext cx="5146430" cy="3859823"/>
          </a:xfrm>
          <a:prstGeom prst="rect">
            <a:avLst/>
          </a:prstGeom>
        </p:spPr>
      </p:pic>
    </p:spTree>
    <p:extLst>
      <p:ext uri="{BB962C8B-B14F-4D97-AF65-F5344CB8AC3E}">
        <p14:creationId xmlns:p14="http://schemas.microsoft.com/office/powerpoint/2010/main" val="20271627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l="8974" t="6154" r="8519" b="3077"/>
          <a:stretch/>
        </p:blipFill>
        <p:spPr>
          <a:xfrm>
            <a:off x="8870273" y="2898762"/>
            <a:ext cx="2669329" cy="3915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l="4872" r="18092"/>
          <a:stretch/>
        </p:blipFill>
        <p:spPr>
          <a:xfrm>
            <a:off x="2973202" y="1922585"/>
            <a:ext cx="2367376" cy="4097381"/>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rotWithShape="1">
          <a:blip r:embed="rId5" cstate="email">
            <a:extLst>
              <a:ext uri="{28A0092B-C50C-407E-A947-70E740481C1C}">
                <a14:useLocalDpi xmlns:a14="http://schemas.microsoft.com/office/drawing/2010/main" val="0"/>
              </a:ext>
            </a:extLst>
          </a:blip>
          <a:srcRect l="8589" t="9402" r="3974" b="9231"/>
          <a:stretch/>
        </p:blipFill>
        <p:spPr>
          <a:xfrm>
            <a:off x="8405446" y="164120"/>
            <a:ext cx="3598985" cy="251190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rotWithShape="1">
          <a:blip r:embed="rId6" cstate="email">
            <a:extLst>
              <a:ext uri="{28A0092B-C50C-407E-A947-70E740481C1C}">
                <a14:useLocalDpi xmlns:a14="http://schemas.microsoft.com/office/drawing/2010/main" val="0"/>
              </a:ext>
            </a:extLst>
          </a:blip>
          <a:srcRect l="13304" t="8718" r="11938" b="6495"/>
          <a:stretch/>
        </p:blipFill>
        <p:spPr>
          <a:xfrm>
            <a:off x="5601625" y="753436"/>
            <a:ext cx="2542774" cy="3845171"/>
          </a:xfrm>
          <a:prstGeom prst="roundRect">
            <a:avLst>
              <a:gd name="adj" fmla="val 16667"/>
            </a:avLst>
          </a:prstGeom>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463977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t="4102" b="3761"/>
          <a:stretch/>
        </p:blipFill>
        <p:spPr>
          <a:xfrm>
            <a:off x="2883877" y="187570"/>
            <a:ext cx="4953707" cy="3423138"/>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l="2820" b="1710"/>
          <a:stretch/>
        </p:blipFill>
        <p:spPr>
          <a:xfrm>
            <a:off x="8241324" y="1828801"/>
            <a:ext cx="3556487" cy="4796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499406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08093" y="269631"/>
            <a:ext cx="8568800" cy="5967046"/>
          </a:xfrm>
        </p:spPr>
        <p:txBody>
          <a:bodyPr>
            <a:normAutofit/>
          </a:bodyPr>
          <a:lstStyle/>
          <a:p>
            <a:pPr algn="ctr"/>
            <a:r>
              <a:rPr lang="lv-LV" sz="4000" b="1" dirty="0" smtClean="0">
                <a:solidFill>
                  <a:prstClr val="black"/>
                </a:solidFill>
                <a:latin typeface="Comic Sans MS" panose="030F0702030302020204" pitchFamily="66" charset="0"/>
                <a:cs typeface="Times New Roman" panose="02020603050405020304" pitchFamily="18" charset="0"/>
              </a:rPr>
              <a:t>PALDIES PAR UZMANĪBU!</a:t>
            </a:r>
            <a:r>
              <a:rPr lang="lv-LV" dirty="0" smtClean="0"/>
              <a:t/>
            </a:r>
            <a:br>
              <a:rPr lang="lv-LV" dirty="0" smtClean="0"/>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2778350" cy="6858000"/>
          </a:xfrm>
        </p:spPr>
      </p:pic>
      <p:sp>
        <p:nvSpPr>
          <p:cNvPr id="3" name="Прямоугольник 2"/>
          <p:cNvSpPr/>
          <p:nvPr/>
        </p:nvSpPr>
        <p:spPr>
          <a:xfrm>
            <a:off x="3012832" y="1928806"/>
            <a:ext cx="8557846" cy="1354217"/>
          </a:xfrm>
          <a:prstGeom prst="rect">
            <a:avLst/>
          </a:prstGeom>
        </p:spPr>
        <p:txBody>
          <a:bodyPr wrap="square">
            <a:spAutoFit/>
          </a:bodyPr>
          <a:lstStyle/>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lv-LV" sz="3200" dirty="0" smtClean="0">
              <a:solidFill>
                <a:srgbClr val="000000"/>
              </a:solidFill>
              <a:latin typeface="Comic Sans MS" panose="030F0702030302020204" pitchFamily="66" charset="0"/>
              <a:cs typeface="Times New Roman" panose="02020603050405020304" pitchFamily="18" charset="0"/>
            </a:endParaRPr>
          </a:p>
          <a:p>
            <a:pPr algn="ctr"/>
            <a:endParaRPr lang="ru-RU" dirty="0">
              <a:solidFill>
                <a:prstClr val="black"/>
              </a:solidFill>
            </a:endParaRPr>
          </a:p>
        </p:txBody>
      </p:sp>
    </p:spTree>
    <p:extLst>
      <p:ext uri="{BB962C8B-B14F-4D97-AF65-F5344CB8AC3E}">
        <p14:creationId xmlns:p14="http://schemas.microsoft.com/office/powerpoint/2010/main" val="2638148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24907" y="82062"/>
            <a:ext cx="4618892" cy="461889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88930" y="2250830"/>
            <a:ext cx="4396154" cy="4396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13630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a:blip r:embed="rId3"/>
          <a:stretch>
            <a:fillRect/>
          </a:stretch>
        </p:blipFill>
        <p:spPr>
          <a:xfrm>
            <a:off x="2917340" y="117231"/>
            <a:ext cx="4069614" cy="542615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rotWithShape="1">
          <a:blip r:embed="rId4" cstate="email">
            <a:extLst>
              <a:ext uri="{28A0092B-C50C-407E-A947-70E740481C1C}">
                <a14:useLocalDpi xmlns:a14="http://schemas.microsoft.com/office/drawing/2010/main" val="0"/>
              </a:ext>
            </a:extLst>
          </a:blip>
          <a:srcRect t="15556"/>
          <a:stretch/>
        </p:blipFill>
        <p:spPr>
          <a:xfrm>
            <a:off x="7285891" y="2215662"/>
            <a:ext cx="4765431" cy="40241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67379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4000">
              <a:schemeClr val="accent1">
                <a:lumMod val="5000"/>
                <a:lumOff val="95000"/>
              </a:schemeClr>
            </a:gs>
            <a:gs pos="7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0"/>
            <a:ext cx="2779776" cy="6858000"/>
          </a:xfrm>
          <a:prstGeom prst="rect">
            <a:avLst/>
          </a:prstGeom>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val="0"/>
              </a:ext>
            </a:extLst>
          </a:blip>
          <a:srcRect b="5641"/>
          <a:stretch/>
        </p:blipFill>
        <p:spPr>
          <a:xfrm>
            <a:off x="2856515" y="117230"/>
            <a:ext cx="4669161" cy="4405772"/>
          </a:xfrm>
          <a:prstGeom prst="roundRect">
            <a:avLst>
              <a:gd name="adj" fmla="val 16667"/>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Рисунок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602415" y="2057399"/>
            <a:ext cx="4495801" cy="44958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14101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2059</TotalTime>
  <Words>481</Words>
  <Application>Microsoft Office PowerPoint</Application>
  <PresentationFormat>Широкоэкранный</PresentationFormat>
  <Paragraphs>88</Paragraphs>
  <Slides>66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66</vt:i4>
      </vt:variant>
    </vt:vector>
  </HeadingPairs>
  <TitlesOfParts>
    <vt:vector size="72" baseType="lpstr">
      <vt:lpstr>Arial</vt:lpstr>
      <vt:lpstr>Calibri</vt:lpstr>
      <vt:lpstr>Calibri Light</vt:lpstr>
      <vt:lpstr>Comic Sans MS</vt:lpstr>
      <vt:lpstr>Times New Roman</vt:lpstr>
      <vt:lpstr>Тема Office</vt:lpstr>
      <vt:lpstr>LATVIJAS SIMTGADES TĒMAS AKTUALIZĒŠANA IZGLĪTĪBAS PROCESĀ</vt:lpstr>
      <vt:lpstr> </vt:lpstr>
      <vt:lpstr>Mērķis:   Apzināt un kopt nacionālās un valstiskās identitātes ētiskās un kultūras vērtības, nostiprināt etnisko pašapziņu un cieņu pret savas tautas kultūru, bagātināt kultūrvēsturisko pieredzi.  </vt:lpstr>
      <vt:lpstr> Uzdevumi:  1. Pilnveidot bērnu zināšanas par Latviju, latviešu tautas tradīcijām.   2. Izkopt vēlmi izzināt savas tautas kultūras vērtības. 3. Rosināt piedalīties latviešu gadskārtu ieražu svētku atzīmēšanā, praktiski pielietojot jau zināmas tautasdziesmas, vienkāršas rotaļdejas un etnogrāfiskās dejas.  4. Veicināt vecāku iesaistīšanos kopīgajā darbībā.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Latviešu tautas deju pulciņa «Ritenītis» dalībnieki apguva jaunus dejas soļus,  sagatavoja 2 dejas: «Sudmaliņas» un «Plaukstiņpolka», kā arī latviešu tautas rotaļu «Trādirīdi». Darbojoties pulciņā,  bērniem ir lieliska iespēja  apgūt  latviešu tautas deju prasmi un uzstāties gadskārtu svētku pasākumu, izpriecu un tematisko pasākumu laikā. Tādējādi veicinot dejas, kā nacionālās kultūras vērtības saglabāšanu. </vt:lpstr>
      <vt:lpstr>Презентация PowerPoint</vt:lpstr>
      <vt:lpstr>  </vt:lpstr>
      <vt:lpstr>  </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 </vt:lpstr>
      <vt:lpstr>Презентация PowerPoint</vt:lpstr>
      <vt:lpstr>Презентация PowerPoint</vt:lpstr>
      <vt:lpstr> </vt:lpstr>
      <vt:lpstr>Презентация PowerPoint</vt:lpstr>
      <vt:lpstr>Презентация PowerPoint</vt:lpstr>
      <vt:lpstr>Презентация PowerPoint</vt:lpstr>
      <vt:lpstr>  </vt:lpstr>
      <vt:lpstr>  </vt:lpstr>
      <vt:lpstr> </vt:lpstr>
      <vt:lpstr> </vt:lpstr>
      <vt:lpstr>  </vt:lpstr>
      <vt:lpstr>  </vt:lpstr>
      <vt:lpstr>  </vt:lpstr>
      <vt:lpstr> </vt:lpstr>
      <vt:lpstr>Презентация PowerPoint</vt:lpstr>
      <vt:lpstr>Презентация PowerPoint</vt:lpstr>
      <vt:lpstr> </vt:lpstr>
      <vt:lpstr>Презентация PowerPoint</vt:lpstr>
      <vt:lpstr>   </vt:lpstr>
      <vt:lpstr>  </vt:lpstr>
      <vt:lpstr>  </vt:lpstr>
      <vt:lpstr>Dabas atmošanos svētku dienu cikls noslēdzas ar Māras dienu ( Kāpostnīcu, Kustoņu Māru jeb Atmodas dienu).  Pēc Māras dienas seko Ūsiņa diena, kas iezīmē pavasara beigas un vasaras sākumu. </vt:lpstr>
      <vt:lpstr>Māras dienas pēcpusdiena «Tautasdziesmu maratons» sagatavošanas grupā 25.04.2018. pieredzes apmaiņas pasākumā.  </vt:lpstr>
      <vt:lpstr>  </vt:lpstr>
      <vt:lpstr>  </vt:lpstr>
      <vt:lpstr>Tautas deju pulciņa «Ritenītis» un ansambļa uzstāšanās 25.04.2018. pieredzes apmaiņas pasākumā. </vt:lpstr>
      <vt:lpstr>  </vt:lpstr>
      <vt:lpstr>  </vt:lpstr>
      <vt:lpstr>  </vt:lpstr>
      <vt:lpstr>Презентация PowerPoint</vt:lpstr>
      <vt:lpstr>  </vt:lpstr>
      <vt:lpstr>  Kopā ar bērnu vecākiem projekta laikā esam paveikuši:  - izstāde «Mūsu saimes ozols», - izstāde « Mūsu saimes rakstu raksti», -izstāde «No mūsu tautas pūra lādes» - radošā darbnīca «Lukturīšu darbnīca», - radošā darbnīca «Mana māja Latvijā», - labdarības akcija « Labo darbu nedēļa 2018.», - labdarības akcija « Sniedzot prieka mirkli»  </vt:lpstr>
      <vt:lpstr>  </vt:lpstr>
      <vt:lpstr>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PALDIES PAR UZMANĪBU!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Owner</cp:lastModifiedBy>
  <cp:revision>118</cp:revision>
  <cp:lastPrinted>2018-04-24T09:00:12Z</cp:lastPrinted>
  <dcterms:created xsi:type="dcterms:W3CDTF">2018-02-25T08:42:14Z</dcterms:created>
  <dcterms:modified xsi:type="dcterms:W3CDTF">2018-04-27T14:02:30Z</dcterms:modified>
</cp:coreProperties>
</file>